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64" r:id="rId2"/>
    <p:sldMasterId id="2147483790" r:id="rId3"/>
    <p:sldMasterId id="2147483828" r:id="rId4"/>
    <p:sldMasterId id="2147483842" r:id="rId5"/>
  </p:sldMasterIdLst>
  <p:notesMasterIdLst>
    <p:notesMasterId r:id="rId87"/>
  </p:notesMasterIdLst>
  <p:sldIdLst>
    <p:sldId id="452" r:id="rId6"/>
    <p:sldId id="439" r:id="rId7"/>
    <p:sldId id="387" r:id="rId8"/>
    <p:sldId id="362" r:id="rId9"/>
    <p:sldId id="497" r:id="rId10"/>
    <p:sldId id="498" r:id="rId11"/>
    <p:sldId id="514" r:id="rId12"/>
    <p:sldId id="512" r:id="rId13"/>
    <p:sldId id="712" r:id="rId14"/>
    <p:sldId id="713" r:id="rId15"/>
    <p:sldId id="715" r:id="rId16"/>
    <p:sldId id="733" r:id="rId17"/>
    <p:sldId id="499" r:id="rId18"/>
    <p:sldId id="598" r:id="rId19"/>
    <p:sldId id="597" r:id="rId20"/>
    <p:sldId id="600" r:id="rId21"/>
    <p:sldId id="718" r:id="rId22"/>
    <p:sldId id="609" r:id="rId23"/>
    <p:sldId id="610" r:id="rId24"/>
    <p:sldId id="611" r:id="rId25"/>
    <p:sldId id="614" r:id="rId26"/>
    <p:sldId id="721" r:id="rId27"/>
    <p:sldId id="722" r:id="rId28"/>
    <p:sldId id="615" r:id="rId29"/>
    <p:sldId id="618" r:id="rId30"/>
    <p:sldId id="723" r:id="rId31"/>
    <p:sldId id="622" r:id="rId32"/>
    <p:sldId id="608" r:id="rId33"/>
    <p:sldId id="579" r:id="rId34"/>
    <p:sldId id="624" r:id="rId35"/>
    <p:sldId id="619" r:id="rId36"/>
    <p:sldId id="726" r:id="rId37"/>
    <p:sldId id="503" r:id="rId38"/>
    <p:sldId id="580" r:id="rId39"/>
    <p:sldId id="626" r:id="rId40"/>
    <p:sldId id="445" r:id="rId41"/>
    <p:sldId id="632" r:id="rId42"/>
    <p:sldId id="634" r:id="rId43"/>
    <p:sldId id="635" r:id="rId44"/>
    <p:sldId id="584" r:id="rId45"/>
    <p:sldId id="724" r:id="rId46"/>
    <p:sldId id="638" r:id="rId47"/>
    <p:sldId id="640" r:id="rId48"/>
    <p:sldId id="727" r:id="rId49"/>
    <p:sldId id="641" r:id="rId50"/>
    <p:sldId id="587" r:id="rId51"/>
    <p:sldId id="488" r:id="rId52"/>
    <p:sldId id="643" r:id="rId53"/>
    <p:sldId id="645" r:id="rId54"/>
    <p:sldId id="648" r:id="rId55"/>
    <p:sldId id="647" r:id="rId56"/>
    <p:sldId id="592" r:id="rId57"/>
    <p:sldId id="689" r:id="rId58"/>
    <p:sldId id="654" r:id="rId59"/>
    <p:sldId id="728" r:id="rId60"/>
    <p:sldId id="495" r:id="rId61"/>
    <p:sldId id="657" r:id="rId62"/>
    <p:sldId id="595" r:id="rId63"/>
    <p:sldId id="734" r:id="rId64"/>
    <p:sldId id="515" r:id="rId65"/>
    <p:sldId id="538" r:id="rId66"/>
    <p:sldId id="542" r:id="rId67"/>
    <p:sldId id="541" r:id="rId68"/>
    <p:sldId id="543" r:id="rId69"/>
    <p:sldId id="544" r:id="rId70"/>
    <p:sldId id="546" r:id="rId71"/>
    <p:sldId id="547" r:id="rId72"/>
    <p:sldId id="556" r:id="rId73"/>
    <p:sldId id="558" r:id="rId74"/>
    <p:sldId id="559" r:id="rId75"/>
    <p:sldId id="560" r:id="rId76"/>
    <p:sldId id="717" r:id="rId77"/>
    <p:sldId id="561" r:id="rId78"/>
    <p:sldId id="562" r:id="rId79"/>
    <p:sldId id="563" r:id="rId80"/>
    <p:sldId id="564" r:id="rId81"/>
    <p:sldId id="566" r:id="rId82"/>
    <p:sldId id="567" r:id="rId83"/>
    <p:sldId id="554" r:id="rId84"/>
    <p:sldId id="555" r:id="rId85"/>
    <p:sldId id="735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6">
          <p15:clr>
            <a:srgbClr val="A4A3A4"/>
          </p15:clr>
        </p15:guide>
        <p15:guide id="2" pos="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2" y="168"/>
      </p:cViewPr>
      <p:guideLst>
        <p:guide orient="horz" pos="3826"/>
        <p:guide pos="7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8C0D-26EB-49E8-B32A-F1669C75EE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EF930-F8EF-4DF5-9260-964A2C717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7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78058-6547-4F95-8C5F-849D58123135}" type="slidenum">
              <a:rPr lang="en-US"/>
              <a:pPr/>
              <a:t>2</a:t>
            </a:fld>
            <a:endParaRPr lang="en-US"/>
          </a:p>
        </p:txBody>
      </p:sp>
      <p:sp>
        <p:nvSpPr>
          <p:cNvPr id="192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33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F7465-CA79-4ED0-9C53-EF171DC13707}" type="slidenum">
              <a:rPr lang="en-US"/>
              <a:pPr/>
              <a:t>34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28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9A91-9EAF-47EA-BDA4-2A9C2E047F94}" type="slidenum">
              <a:rPr lang="en-US"/>
              <a:pPr/>
              <a:t>40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241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5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ED946-5983-47B0-BBC1-00E44EAB5116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true for point of equilibrium.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84CED-84E3-4776-80BB-2CC3099FB03C}" type="slidenum">
              <a:rPr lang="en-US"/>
              <a:pPr/>
              <a:t>5</a:t>
            </a:fld>
            <a:endParaRPr lang="en-US"/>
          </a:p>
        </p:txBody>
      </p:sp>
      <p:sp>
        <p:nvSpPr>
          <p:cNvPr id="226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6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13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3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14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2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4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F92B4-649D-48B2-AD68-D45AB2017DEA}" type="slidenum">
              <a:rPr lang="en-US"/>
              <a:pPr/>
              <a:t>29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86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10D4-0CC3-4640-87DA-7FF779D6B841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EEAE-EB8F-4ACD-98CB-21FE4F5DEFB9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9D12-4124-44DB-93AD-9D0EE14E1E32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0"/>
          <p:cNvCxnSpPr>
            <a:cxnSpLocks noChangeShapeType="1"/>
          </p:cNvCxnSpPr>
          <p:nvPr/>
        </p:nvCxnSpPr>
        <p:spPr bwMode="auto">
          <a:xfrm>
            <a:off x="381000" y="1141413"/>
            <a:ext cx="8382000" cy="1587"/>
          </a:xfrm>
          <a:prstGeom prst="line">
            <a:avLst/>
          </a:prstGeom>
          <a:noFill/>
          <a:ln w="63500" cmpd="tri" algn="ctr">
            <a:solidFill>
              <a:srgbClr val="CCFF99"/>
            </a:solidFill>
            <a:round/>
            <a:headEnd/>
            <a:tailEnd/>
          </a:ln>
        </p:spPr>
      </p:cxnSp>
      <p:cxnSp>
        <p:nvCxnSpPr>
          <p:cNvPr id="5" name="Straight Connector 41"/>
          <p:cNvCxnSpPr>
            <a:cxnSpLocks noChangeShapeType="1"/>
          </p:cNvCxnSpPr>
          <p:nvPr userDrawn="1"/>
        </p:nvCxnSpPr>
        <p:spPr bwMode="auto">
          <a:xfrm>
            <a:off x="381000" y="1230313"/>
            <a:ext cx="8382000" cy="0"/>
          </a:xfrm>
          <a:prstGeom prst="lin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143000"/>
          </a:xfrm>
        </p:spPr>
        <p:txBody>
          <a:bodyPr anchorCtr="1"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31448"/>
            <a:ext cx="83820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966A-617D-4EF3-9710-6A88BA30D1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A7AB-C066-464D-A0AB-4870C20CB5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6086-763F-4A47-87AC-5E77C6556C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63A-D0C7-4EB2-A24B-D5C68279F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3722-D767-4615-B966-5BEDDD4451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E3C4-2DEC-42B7-8091-040A2FD9B8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25-E3D3-4EC9-AC51-6624221CCC9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0507-32BB-451A-8BC5-2B7703B3B0D0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EB3-CF90-469E-AEAA-9FD966DF49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6029-11FF-4046-8F56-00C44D52FD9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E3C8-2F07-4B57-9FFA-97BB8AC785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F8F-9ACF-4EB0-91CD-C785B1A4586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EFC7-B268-4E84-98B9-6BBA111D3ED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551-416F-4377-B7AE-CF9DF689E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966A-617D-4EF3-9710-6A88BA30D1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A7AB-C066-464D-A0AB-4870C20CB5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6086-763F-4A47-87AC-5E77C6556C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63A-D0C7-4EB2-A24B-D5C68279F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61D-ED57-4A54-9476-6F3A7E4ABB7A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3722-D767-4615-B966-5BEDDD4451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E3C4-2DEC-42B7-8091-040A2FD9B8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25-E3D3-4EC9-AC51-6624221CCC9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EB3-CF90-469E-AEAA-9FD966DF49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6029-11FF-4046-8F56-00C44D52FD9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E3C8-2F07-4B57-9FFA-97BB8AC785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F8F-9ACF-4EB0-91CD-C785B1A4586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EFC7-B268-4E84-98B9-6BBA111D3ED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551-416F-4377-B7AE-CF9DF689E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966A-617D-4EF3-9710-6A88BA30D1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2C4-1D85-4699-9A51-C56E1516749B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A7AB-C066-464D-A0AB-4870C20CB5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6086-763F-4A47-87AC-5E77C6556C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63A-D0C7-4EB2-A24B-D5C68279F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3722-D767-4615-B966-5BEDDD4451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E3C4-2DEC-42B7-8091-040A2FD9B8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25-E3D3-4EC9-AC51-6624221CCC9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EB3-CF90-469E-AEAA-9FD966DF49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6029-11FF-4046-8F56-00C44D52FD9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E3C8-2F07-4B57-9FFA-97BB8AC785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F8F-9ACF-4EB0-91CD-C785B1A4586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D611-BDC6-48F1-B717-A4A6977A7127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EFC7-B268-4E84-98B9-6BBA111D3ED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551-416F-4377-B7AE-CF9DF689E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F51C-FE00-485D-9906-739FC781B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A5CA-C211-423A-AA5E-A77609CF7B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3A4-0D47-492F-8E04-F3A635B57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708A-5196-484C-9FB9-B1CC0E9F80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A2F-5BFB-4178-BB28-8B4FE1BFE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A8E9-BDB8-444E-B2FB-FAE024978C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A7B6-0D37-46E4-8C21-E49DF8594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0652-3452-4481-91AA-74897477F6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2B96-0DC5-4352-BF35-F3410E9F4D64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3EB-C8BD-4762-A857-55F2CF5BC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EA7F-7856-45A5-9759-F6942A84D2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9F92-1AB4-4DA9-91FB-FEBF52B78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4F9ACA-8061-4DBA-B5E1-DECD2DE59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9A23E7-C862-4A73-904D-16E735721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0"/>
          <p:cNvCxnSpPr>
            <a:cxnSpLocks noChangeShapeType="1"/>
          </p:cNvCxnSpPr>
          <p:nvPr/>
        </p:nvCxnSpPr>
        <p:spPr bwMode="auto">
          <a:xfrm>
            <a:off x="381000" y="1141413"/>
            <a:ext cx="8382000" cy="1587"/>
          </a:xfrm>
          <a:prstGeom prst="line">
            <a:avLst/>
          </a:prstGeom>
          <a:noFill/>
          <a:ln w="63500" cmpd="tri" algn="ctr">
            <a:solidFill>
              <a:srgbClr val="CCFF99"/>
            </a:solidFill>
            <a:round/>
            <a:headEnd/>
            <a:tailEnd/>
          </a:ln>
        </p:spPr>
      </p:cxnSp>
      <p:cxnSp>
        <p:nvCxnSpPr>
          <p:cNvPr id="5" name="Straight Connector 41"/>
          <p:cNvCxnSpPr>
            <a:cxnSpLocks noChangeShapeType="1"/>
          </p:cNvCxnSpPr>
          <p:nvPr userDrawn="1"/>
        </p:nvCxnSpPr>
        <p:spPr bwMode="auto">
          <a:xfrm>
            <a:off x="381000" y="1230313"/>
            <a:ext cx="8382000" cy="0"/>
          </a:xfrm>
          <a:prstGeom prst="lin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143000"/>
          </a:xfrm>
        </p:spPr>
        <p:txBody>
          <a:bodyPr anchorCtr="1"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31448"/>
            <a:ext cx="83820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2AF-D1E3-4C9F-8157-0F25E9542579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9F5C-7787-41EF-A2DF-F47C833F8B6E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7A8E-56DA-46C6-9F59-B38D27C629E9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A9CB-D557-4250-8961-95C9C861750E}" type="datetime1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4C55B-14BE-40B8-B94D-20BA5CEFDFD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4C55B-14BE-40B8-B94D-20BA5CEFDFD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4C55B-14BE-40B8-B94D-20BA5CEFDFD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EE86-5CCC-45EB-B2C3-2EF8C0785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emf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.emf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.emf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9E2286-BD41-47B7-94AE-99B3B591A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0282-ACDA-49DB-AD2B-C3EE8D5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B4B5D-71BB-492A-87BE-B4D3483E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8" y="271057"/>
            <a:ext cx="7088902" cy="63641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A983131-DCB4-470F-8C88-04BD4F96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056" y="572293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38907B3-A365-4BA6-AA51-771A6449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455" y="592215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09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44718" y="1253671"/>
            <a:ext cx="8639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equilibrium mixture at 175°C is [A] = 2.8x10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 and [B] = 1.2x10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.  The molecular scenes below represent mixtures at various times during runs A-D of this reaction.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3621386" y="584930"/>
            <a:ext cx="2097049" cy="584775"/>
            <a:chOff x="3664928" y="319314"/>
            <a:chExt cx="2097049" cy="584775"/>
          </a:xfrm>
        </p:grpSpPr>
        <p:sp>
          <p:nvSpPr>
            <p:cNvPr id="13" name="Rectangle 12"/>
            <p:cNvSpPr/>
            <p:nvPr/>
          </p:nvSpPr>
          <p:spPr>
            <a:xfrm>
              <a:off x="3664928" y="319314"/>
              <a:ext cx="20970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A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  <a:r>
                <a:rPr lang="en-US" sz="3200" dirty="0"/>
                <a:t>        </a:t>
              </a:r>
              <a:r>
                <a:rPr lang="en-US" sz="3200" dirty="0">
                  <a:solidFill>
                    <a:srgbClr val="0000FF"/>
                  </a:solidFill>
                </a:rPr>
                <a:t>B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FF"/>
                  </a:solidFill>
                </a:rPr>
                <a:t>g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)</a:t>
              </a:r>
              <a:r>
                <a:rPr lang="en-US" sz="3200" dirty="0"/>
                <a:t> </a:t>
              </a:r>
            </a:p>
          </p:txBody>
        </p:sp>
        <p:graphicFrame>
          <p:nvGraphicFramePr>
            <p:cNvPr id="53255" name="Object 36"/>
            <p:cNvGraphicFramePr>
              <a:graphicFrameLocks noChangeAspect="1"/>
            </p:cNvGraphicFramePr>
            <p:nvPr/>
          </p:nvGraphicFramePr>
          <p:xfrm>
            <a:off x="4393291" y="524254"/>
            <a:ext cx="551466" cy="224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011" r:id="rId3" imgW="358088" imgH="176688" progId="ChemDraw.Document.6.0">
                    <p:embed/>
                  </p:oleObj>
                </mc:Choice>
                <mc:Fallback>
                  <p:oleObj r:id="rId3" imgW="358088" imgH="176688" progId="ChemDraw.Document.6.0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3291" y="524254"/>
                          <a:ext cx="551466" cy="224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875491" y="2441548"/>
            <a:ext cx="8050108" cy="2519757"/>
            <a:chOff x="513763" y="2753036"/>
            <a:chExt cx="8050108" cy="2519757"/>
          </a:xfrm>
        </p:grpSpPr>
        <p:pic>
          <p:nvPicPr>
            <p:cNvPr id="6113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763" y="3161854"/>
              <a:ext cx="8050108" cy="211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97860" y="2762868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8891" y="2767784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931" y="2753036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5807" y="2767783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0770" y="151803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Clicker question (AC):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547" y="4983126"/>
            <a:ext cx="4943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Will mixture A: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a) Generate more B</a:t>
            </a:r>
            <a:r>
              <a:rPr lang="en-US" sz="2800" baseline="-25000" dirty="0">
                <a:solidFill>
                  <a:srgbClr val="0000FF"/>
                </a:solidFill>
              </a:rPr>
              <a:t>(g)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b) Generate more A</a:t>
            </a:r>
            <a:r>
              <a:rPr lang="en-US" sz="2800" baseline="-25000" dirty="0">
                <a:solidFill>
                  <a:srgbClr val="0000FF"/>
                </a:solidFill>
              </a:rPr>
              <a:t>(g)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	c) Stay the same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29742" y="196645"/>
            <a:ext cx="3505200" cy="819150"/>
            <a:chOff x="457200" y="1524000"/>
            <a:chExt cx="3505200" cy="819152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57200" y="1524000"/>
              <a:ext cx="2590800" cy="819152"/>
              <a:chOff x="1981200" y="1219200"/>
              <a:chExt cx="2590800" cy="819152"/>
            </a:xfrm>
          </p:grpSpPr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1981200" y="1371600"/>
                <a:ext cx="6858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i="1"/>
                  <a:t>K</a:t>
                </a:r>
                <a:r>
                  <a:rPr lang="en-US" sz="2000" b="0" baseline="-25000"/>
                  <a:t>c</a:t>
                </a:r>
                <a:r>
                  <a:rPr lang="en-US" sz="2000" b="0"/>
                  <a:t> =</a:t>
                </a:r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2438400" y="1219200"/>
                <a:ext cx="838200" cy="781051"/>
                <a:chOff x="1488" y="2832"/>
                <a:chExt cx="528" cy="492"/>
              </a:xfrm>
            </p:grpSpPr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/>
                    <a:t>[B]</a:t>
                  </a:r>
                </a:p>
              </p:txBody>
            </p:sp>
            <p:sp>
              <p:nvSpPr>
                <p:cNvPr id="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 dirty="0"/>
                    <a:t>[A]</a:t>
                  </a:r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1608" y="3072"/>
                  <a:ext cx="3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124200" y="1219201"/>
                <a:ext cx="1447800" cy="819151"/>
                <a:chOff x="1872" y="2832"/>
                <a:chExt cx="912" cy="516"/>
              </a:xfrm>
            </p:grpSpPr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72" y="2952"/>
                  <a:ext cx="21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=</a:t>
                  </a:r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16" y="2832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 dirty="0"/>
                    <a:t>1.2x10</a:t>
                  </a:r>
                  <a:r>
                    <a:rPr lang="en-US" sz="2000" b="0" baseline="30000" dirty="0"/>
                    <a:t>-4</a:t>
                  </a:r>
                  <a:endParaRPr lang="en-US" sz="2000" b="0" dirty="0"/>
                </a:p>
              </p:txBody>
            </p:sp>
            <p:sp>
              <p:nvSpPr>
                <p:cNvPr id="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6" y="3096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2.8x10</a:t>
                  </a:r>
                  <a:r>
                    <a:rPr lang="en-US" sz="2000" b="0" baseline="30000"/>
                    <a:t>-4</a:t>
                  </a:r>
                  <a:endParaRPr lang="en-US" sz="2000" b="0"/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>
                  <a:off x="2070" y="3096"/>
                  <a:ext cx="66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971800" y="16764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/>
                <a:t>=  0.43</a:t>
              </a:r>
            </a:p>
          </p:txBody>
        </p:sp>
      </p:grp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25246" y="4543628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Q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2809564" y="4548542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0.43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731767" y="4536910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0.67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6726288" y="4540325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0.25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44718" y="1253671"/>
            <a:ext cx="8639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equilibrium mixture at 175°C is [A] = 2.8x10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 and [B] = 1.2x10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.  The molecular scenes below represent mixtures at various times during runs A-D of this reaction.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3621386" y="584930"/>
            <a:ext cx="2097049" cy="584775"/>
            <a:chOff x="3664928" y="319314"/>
            <a:chExt cx="2097049" cy="584775"/>
          </a:xfrm>
        </p:grpSpPr>
        <p:sp>
          <p:nvSpPr>
            <p:cNvPr id="13" name="Rectangle 12"/>
            <p:cNvSpPr/>
            <p:nvPr/>
          </p:nvSpPr>
          <p:spPr>
            <a:xfrm>
              <a:off x="3664928" y="319314"/>
              <a:ext cx="20970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A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  <a:r>
                <a:rPr lang="en-US" sz="3200" dirty="0"/>
                <a:t>        </a:t>
              </a:r>
              <a:r>
                <a:rPr lang="en-US" sz="3200" dirty="0">
                  <a:solidFill>
                    <a:srgbClr val="0000FF"/>
                  </a:solidFill>
                </a:rPr>
                <a:t>B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FF"/>
                  </a:solidFill>
                </a:rPr>
                <a:t>g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)</a:t>
              </a:r>
              <a:r>
                <a:rPr lang="en-US" sz="3200" dirty="0"/>
                <a:t> </a:t>
              </a:r>
            </a:p>
          </p:txBody>
        </p:sp>
        <p:graphicFrame>
          <p:nvGraphicFramePr>
            <p:cNvPr id="53255" name="Object 36"/>
            <p:cNvGraphicFramePr>
              <a:graphicFrameLocks noChangeAspect="1"/>
            </p:cNvGraphicFramePr>
            <p:nvPr/>
          </p:nvGraphicFramePr>
          <p:xfrm>
            <a:off x="4393291" y="524254"/>
            <a:ext cx="551466" cy="224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1035" r:id="rId3" imgW="358088" imgH="176688" progId="ChemDraw.Document.6.0">
                    <p:embed/>
                  </p:oleObj>
                </mc:Choice>
                <mc:Fallback>
                  <p:oleObj r:id="rId3" imgW="358088" imgH="176688" progId="ChemDraw.Document.6.0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3291" y="524254"/>
                          <a:ext cx="551466" cy="224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875491" y="2441548"/>
            <a:ext cx="8050108" cy="2519757"/>
            <a:chOff x="513763" y="2753036"/>
            <a:chExt cx="8050108" cy="2519757"/>
          </a:xfrm>
        </p:grpSpPr>
        <p:pic>
          <p:nvPicPr>
            <p:cNvPr id="6113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763" y="3161854"/>
              <a:ext cx="8050108" cy="211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97860" y="2762868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8891" y="2767784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931" y="2753036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5807" y="2767783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0770" y="151803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Clicker question (AC):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547" y="4983126"/>
            <a:ext cx="4943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Will mixture D: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a) Proceed to the left</a:t>
            </a:r>
            <a:endParaRPr lang="en-US" sz="2800" baseline="-250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	b) Proceed to the right</a:t>
            </a:r>
          </a:p>
          <a:p>
            <a:r>
              <a:rPr lang="en-US" sz="2800" dirty="0">
                <a:solidFill>
                  <a:srgbClr val="0000FF"/>
                </a:solidFill>
              </a:rPr>
              <a:t>	c) Stay the same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29742" y="196645"/>
            <a:ext cx="3505200" cy="819150"/>
            <a:chOff x="457200" y="1524000"/>
            <a:chExt cx="3505200" cy="819152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57200" y="1524000"/>
              <a:ext cx="2590800" cy="819152"/>
              <a:chOff x="1981200" y="1219200"/>
              <a:chExt cx="2590800" cy="819152"/>
            </a:xfrm>
          </p:grpSpPr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1981200" y="1371600"/>
                <a:ext cx="6858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i="1"/>
                  <a:t>K</a:t>
                </a:r>
                <a:r>
                  <a:rPr lang="en-US" sz="2000" b="0" baseline="-25000"/>
                  <a:t>c</a:t>
                </a:r>
                <a:r>
                  <a:rPr lang="en-US" sz="2000" b="0"/>
                  <a:t> =</a:t>
                </a:r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2438400" y="1219200"/>
                <a:ext cx="838200" cy="781051"/>
                <a:chOff x="1488" y="2832"/>
                <a:chExt cx="528" cy="492"/>
              </a:xfrm>
            </p:grpSpPr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/>
                    <a:t>[B]</a:t>
                  </a:r>
                </a:p>
              </p:txBody>
            </p:sp>
            <p:sp>
              <p:nvSpPr>
                <p:cNvPr id="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 dirty="0"/>
                    <a:t>[A]</a:t>
                  </a:r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1608" y="3072"/>
                  <a:ext cx="3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124200" y="1219201"/>
                <a:ext cx="1447800" cy="819151"/>
                <a:chOff x="1872" y="2832"/>
                <a:chExt cx="912" cy="516"/>
              </a:xfrm>
            </p:grpSpPr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72" y="2952"/>
                  <a:ext cx="21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=</a:t>
                  </a:r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16" y="2832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 dirty="0"/>
                    <a:t>1.2x10</a:t>
                  </a:r>
                  <a:r>
                    <a:rPr lang="en-US" sz="2000" b="0" baseline="30000" dirty="0"/>
                    <a:t>-4</a:t>
                  </a:r>
                  <a:endParaRPr lang="en-US" sz="2000" b="0" dirty="0"/>
                </a:p>
              </p:txBody>
            </p:sp>
            <p:sp>
              <p:nvSpPr>
                <p:cNvPr id="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6" y="3096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2.8x10</a:t>
                  </a:r>
                  <a:r>
                    <a:rPr lang="en-US" sz="2000" b="0" baseline="30000"/>
                    <a:t>-4</a:t>
                  </a:r>
                  <a:endParaRPr lang="en-US" sz="2000" b="0"/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>
                  <a:off x="2070" y="3096"/>
                  <a:ext cx="66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971800" y="16764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/>
                <a:t>=  0.43</a:t>
              </a:r>
            </a:p>
          </p:txBody>
        </p:sp>
      </p:grp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25246" y="4543628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Q</a:t>
            </a:r>
            <a:r>
              <a:rPr lang="en-US" sz="2000" b="0" dirty="0"/>
              <a:t> = </a:t>
            </a:r>
            <a:r>
              <a:rPr lang="en-US" sz="2000" b="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2809564" y="4548542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0.43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731767" y="4536910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0.67</a:t>
            </a: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6726288" y="4540325"/>
            <a:ext cx="843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</a:rPr>
              <a:t>0.25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9E2286-BD41-47B7-94AE-99B3B591A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0282-ACDA-49DB-AD2B-C3EE8D5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B4B5D-71BB-492A-87BE-B4D3483E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8" y="271057"/>
            <a:ext cx="7088902" cy="63641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6904A-A9E3-4E99-8F24-6EAEDD6B676B}"/>
              </a:ext>
            </a:extLst>
          </p:cNvPr>
          <p:cNvSpPr/>
          <p:nvPr/>
        </p:nvSpPr>
        <p:spPr>
          <a:xfrm>
            <a:off x="1167602" y="6182437"/>
            <a:ext cx="2819451" cy="2148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983131-DCB4-470F-8C88-04BD4F96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056" y="572293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38907B3-A365-4BA6-AA51-771A6449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455" y="592215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78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0945" y="3586828"/>
            <a:ext cx="7456709" cy="2536079"/>
          </a:xfrm>
        </p:spPr>
        <p:txBody>
          <a:bodyPr wrap="square">
            <a:spAutoFit/>
          </a:bodyPr>
          <a:lstStyle/>
          <a:p>
            <a:r>
              <a:rPr lang="en-US" altLang="en-US" sz="2400" dirty="0"/>
              <a:t>A chemical system at equilibrium is a balance between forward and reveres reactions. </a:t>
            </a:r>
          </a:p>
          <a:p>
            <a:r>
              <a:rPr lang="en-US" altLang="en-US" sz="2400" dirty="0"/>
              <a:t>An external perturbation can change the rates of the forward and reverse reactions.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Such disturbance usually leads to a shift from the established chemical equilibrium.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Factors that Affect Equilibrium</a:t>
            </a:r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195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1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004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4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42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80291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14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800" dirty="0"/>
              <a:t>How we will “poke” our equilibrium: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/>
              <a:t>Concentration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/>
              <a:t>Pressure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/>
              <a:t>Temperature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/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Factors that Affect Equilibrium</a:t>
            </a:r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219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177483"/>
      </p:ext>
    </p:extLst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u="sng" dirty="0">
                <a:latin typeface="+mj-lt"/>
                <a:ea typeface="+mj-ea"/>
                <a:cs typeface="+mj-cs"/>
              </a:rPr>
              <a:t>Le </a:t>
            </a:r>
            <a:r>
              <a:rPr lang="en-US" sz="4000" u="sng" dirty="0" err="1">
                <a:latin typeface="+mj-lt"/>
                <a:ea typeface="+mj-ea"/>
                <a:cs typeface="+mj-cs"/>
              </a:rPr>
              <a:t>Châtelier’s</a:t>
            </a:r>
            <a:r>
              <a:rPr lang="en-US" sz="4000" u="sng" dirty="0"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08168" y="2128229"/>
            <a:ext cx="3505200" cy="3890208"/>
            <a:chOff x="5406570" y="2113715"/>
            <a:chExt cx="3505200" cy="3890208"/>
          </a:xfrm>
        </p:grpSpPr>
        <p:pic>
          <p:nvPicPr>
            <p:cNvPr id="6" name="Picture 5" descr="Le Chateli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430" y="2113715"/>
              <a:ext cx="2781300" cy="2979081"/>
            </a:xfrm>
            <a:prstGeom prst="rect">
              <a:avLst/>
            </a:prstGeom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5406570" y="5095982"/>
              <a:ext cx="3505200" cy="9079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Henry Le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Châtelier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(1850-1936)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890" y="928916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When a chemical system at equilibrium is disturbed, it returns to equilibrium by undergoing a </a:t>
            </a:r>
            <a:r>
              <a:rPr lang="en-US" sz="2400" i="1" dirty="0"/>
              <a:t>net reaction </a:t>
            </a:r>
            <a:r>
              <a:rPr lang="en-US" sz="2400" b="0" dirty="0"/>
              <a:t>that </a:t>
            </a:r>
            <a:r>
              <a:rPr lang="en-US" sz="2400" i="1" dirty="0"/>
              <a:t>reduces</a:t>
            </a:r>
            <a:r>
              <a:rPr lang="en-US" sz="2400" b="0" dirty="0"/>
              <a:t> the effect of the disturbance.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928" y="2504111"/>
            <a:ext cx="5435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00"/>
                </a:solidFill>
              </a:rPr>
              <a:t>1)  The system is at equilibrium.</a:t>
            </a:r>
          </a:p>
          <a:p>
            <a:pPr marL="457200" indent="-4572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2)  We poke/stress/disturb the system.</a:t>
            </a:r>
          </a:p>
          <a:p>
            <a:pPr marL="342900" indent="-3429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3)  The system is no longer at equilibrium.</a:t>
            </a:r>
          </a:p>
          <a:p>
            <a:pPr marL="342900" indent="-3429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4)  LCP says system will react and return to equilibrium.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Change in Concentrations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747510" y="1125870"/>
            <a:ext cx="3635932" cy="584775"/>
            <a:chOff x="2718483" y="1679518"/>
            <a:chExt cx="3635932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0243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776475" y="1894519"/>
            <a:ext cx="75837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00"/>
                </a:solidFill>
              </a:rPr>
              <a:t>1)  The system is at equilibrium.</a:t>
            </a:r>
          </a:p>
          <a:p>
            <a:pPr marL="457200" indent="-457200"/>
            <a:endParaRPr lang="en-US" sz="2400" dirty="0">
              <a:solidFill>
                <a:srgbClr val="000000"/>
              </a:solidFill>
            </a:endParaRPr>
          </a:p>
          <a:p>
            <a:pPr marL="457200" indent="-457200"/>
            <a:endParaRPr lang="en-US" sz="2400" dirty="0">
              <a:solidFill>
                <a:srgbClr val="000000"/>
              </a:solidFill>
            </a:endParaRPr>
          </a:p>
          <a:p>
            <a:pPr marL="457200" indent="-4572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2)  We poke/stress/disturb the system.</a:t>
            </a: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		</a:t>
            </a:r>
            <a:r>
              <a:rPr lang="en-US" sz="2400" dirty="0">
                <a:solidFill>
                  <a:srgbClr val="FF0000"/>
                </a:solidFill>
              </a:rPr>
              <a:t>double the concentration of D</a:t>
            </a:r>
          </a:p>
          <a:p>
            <a:pPr marL="342900" indent="-3429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3)  The system is no longer at equilibrium.</a:t>
            </a:r>
          </a:p>
          <a:p>
            <a:pPr marL="342900" indent="-3429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endParaRPr lang="en-US" sz="240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0000"/>
                </a:solidFill>
              </a:rPr>
              <a:t>4)  LCP says system will react and return to equilibrium.</a:t>
            </a:r>
            <a:endParaRPr lang="en-US" dirty="0"/>
          </a:p>
        </p:txBody>
      </p:sp>
      <p:grpSp>
        <p:nvGrpSpPr>
          <p:cNvPr id="12" name="Group 25"/>
          <p:cNvGrpSpPr/>
          <p:nvPr/>
        </p:nvGrpSpPr>
        <p:grpSpPr>
          <a:xfrm>
            <a:off x="2495265" y="2332636"/>
            <a:ext cx="1429944" cy="886027"/>
            <a:chOff x="3947849" y="3641344"/>
            <a:chExt cx="1283381" cy="697909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03187" y="3641344"/>
              <a:ext cx="52804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[D]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02098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947849" y="3818183"/>
              <a:ext cx="501528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>
                  <a:solidFill>
                    <a:srgbClr val="FF0000"/>
                  </a:solidFill>
                </a:rPr>
                <a:t> 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38964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308214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6197" y="4792808"/>
            <a:ext cx="1790258" cy="886027"/>
            <a:chOff x="3837641" y="3641344"/>
            <a:chExt cx="1606764" cy="697909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703186" y="3641344"/>
              <a:ext cx="741219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[2D]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806307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837641" y="3818183"/>
              <a:ext cx="61173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>
                  <a:solidFill>
                    <a:srgbClr val="FF0000"/>
                  </a:solidFill>
                </a:rPr>
                <a:t>Q</a:t>
              </a:r>
              <a:r>
                <a:rPr lang="en-US" sz="2400" dirty="0">
                  <a:solidFill>
                    <a:srgbClr val="FF0000"/>
                  </a:solidFill>
                </a:rPr>
                <a:t> 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45477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47291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881998" y="6084113"/>
            <a:ext cx="91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 &gt; K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0508" y="6066974"/>
            <a:ext cx="367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reaction will “shift left”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5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938"/>
          <a:stretch>
            <a:fillRect/>
          </a:stretch>
        </p:blipFill>
        <p:spPr bwMode="auto">
          <a:xfrm>
            <a:off x="5783936" y="914163"/>
            <a:ext cx="2972227" cy="52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43430" y="1052280"/>
            <a:ext cx="3831771" cy="461665"/>
            <a:chOff x="457200" y="1219200"/>
            <a:chExt cx="4572000" cy="461665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7200" y="1219200"/>
              <a:ext cx="457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 pitchFamily="34" charset="0"/>
                  <a:cs typeface="Arial" pitchFamily="34" charset="0"/>
                </a:rPr>
                <a:t>PCl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3(</a:t>
              </a:r>
              <a:r>
                <a:rPr lang="en-US" sz="24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)</a:t>
              </a:r>
              <a:r>
                <a:rPr lang="en-US" sz="2400" dirty="0">
                  <a:latin typeface="Calibri" pitchFamily="34" charset="0"/>
                  <a:cs typeface="Arial" pitchFamily="34" charset="0"/>
                </a:rPr>
                <a:t>   +   Cl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4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)                     </a:t>
              </a:r>
              <a:r>
                <a:rPr lang="en-US" sz="2400" dirty="0">
                  <a:latin typeface="Calibri" pitchFamily="34" charset="0"/>
                  <a:cs typeface="Arial" pitchFamily="34" charset="0"/>
                </a:rPr>
                <a:t>PCl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5(</a:t>
              </a:r>
              <a:r>
                <a:rPr lang="en-US" sz="24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7404" y="1349827"/>
              <a:ext cx="770249" cy="27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928" y="2663765"/>
            <a:ext cx="5435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The system is at equilibrium.</a:t>
            </a:r>
          </a:p>
          <a:p>
            <a:pPr marL="914400" lvl="1" indent="-457200"/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Q = 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2)   We add Cl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2(g)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3)  The system is no longer at equilibrium.</a:t>
            </a:r>
          </a:p>
          <a:p>
            <a:pPr marL="342900" lvl="0" indent="-342900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			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 Q &lt; K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	</a:t>
            </a:r>
          </a:p>
          <a:p>
            <a:pPr marL="342900" lvl="0" indent="-342900"/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4)  LCP says system will react and return to equilibrium (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Q = K</a:t>
            </a:r>
            <a:r>
              <a:rPr lang="en-US" sz="2400" kern="0" dirty="0">
                <a:latin typeface="Calibri" pitchFamily="34" charset="0"/>
              </a:rPr>
              <a:t>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indent="-342900"/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     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 P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Cl</a:t>
            </a:r>
            <a:r>
              <a:rPr lang="en-US" sz="2400" kern="0" baseline="-250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        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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Cl</a:t>
            </a:r>
            <a:r>
              <a:rPr lang="en-US" sz="2400" kern="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kern="0" dirty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  P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Cl</a:t>
            </a:r>
            <a:r>
              <a:rPr lang="en-US" sz="2400" kern="0" baseline="-25000" dirty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2069008" y="1711021"/>
            <a:ext cx="1661164" cy="698136"/>
            <a:chOff x="3877924" y="3631914"/>
            <a:chExt cx="1490902" cy="549915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77924" y="3818183"/>
              <a:ext cx="57145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K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 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568415" y="3631914"/>
              <a:ext cx="636194" cy="36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P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PCl5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389641" y="4013540"/>
              <a:ext cx="97918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26305" y="2110157"/>
            <a:ext cx="708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PCl3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14134" y="2131929"/>
            <a:ext cx="60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Cl2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0626" y="6279926"/>
            <a:ext cx="8795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solidFill>
                  <a:srgbClr val="7030A0"/>
                </a:solidFill>
                <a:latin typeface="Calibri" pitchFamily="34" charset="0"/>
              </a:rPr>
              <a:t>A change in </a:t>
            </a:r>
            <a:r>
              <a:rPr lang="en-US" sz="2800" b="0" dirty="0" err="1">
                <a:solidFill>
                  <a:srgbClr val="7030A0"/>
                </a:solidFill>
                <a:latin typeface="Calibri" pitchFamily="34" charset="0"/>
              </a:rPr>
              <a:t>conc</a:t>
            </a:r>
            <a:r>
              <a:rPr lang="en-US" sz="2800" b="0" dirty="0">
                <a:solidFill>
                  <a:srgbClr val="7030A0"/>
                </a:solidFill>
                <a:latin typeface="Calibri" pitchFamily="34" charset="0"/>
              </a:rPr>
              <a:t> has </a:t>
            </a:r>
            <a:r>
              <a:rPr lang="en-US" sz="2800" i="1" u="sng" dirty="0">
                <a:solidFill>
                  <a:srgbClr val="7030A0"/>
                </a:solidFill>
                <a:latin typeface="Calibri" pitchFamily="34" charset="0"/>
              </a:rPr>
              <a:t>no effect</a:t>
            </a:r>
            <a:r>
              <a:rPr lang="en-US" sz="2800" b="0" u="sng" dirty="0">
                <a:solidFill>
                  <a:srgbClr val="7030A0"/>
                </a:solidFill>
                <a:latin typeface="Calibri" pitchFamily="34" charset="0"/>
              </a:rPr>
              <a:t> on the value of </a:t>
            </a:r>
            <a:r>
              <a:rPr lang="en-US" sz="2800" b="0" i="1" u="sng" dirty="0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sz="2800" b="0" dirty="0">
                <a:solidFill>
                  <a:srgbClr val="7030A0"/>
                </a:solidFill>
                <a:latin typeface="Calibri" pitchFamily="34" charset="0"/>
              </a:rPr>
              <a:t>!</a:t>
            </a:r>
            <a:endParaRPr lang="en-US" sz="3200" b="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35198" y="2634372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Arial" charset="0"/>
              </a:rPr>
              <a:t>Change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664771" y="2634372"/>
            <a:ext cx="332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Arial" charset="0"/>
              </a:rPr>
              <a:t>Shifts the Equilibrium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61529" y="3167772"/>
            <a:ext cx="2169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Add [products]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33196" y="3167772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939533" y="3570544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39533" y="4031372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033196" y="4463172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grpSp>
        <p:nvGrpSpPr>
          <p:cNvPr id="26" name="Group 7"/>
          <p:cNvGrpSpPr/>
          <p:nvPr/>
        </p:nvGrpSpPr>
        <p:grpSpPr>
          <a:xfrm>
            <a:off x="2747523" y="1038785"/>
            <a:ext cx="3635932" cy="584775"/>
            <a:chOff x="2718483" y="1679518"/>
            <a:chExt cx="3279859" cy="584775"/>
          </a:xfrm>
        </p:grpSpPr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2798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+ </a:t>
              </a: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         </a:t>
              </a: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+ </a:t>
              </a: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007744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267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7744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5"/>
          <p:cNvGrpSpPr/>
          <p:nvPr/>
        </p:nvGrpSpPr>
        <p:grpSpPr>
          <a:xfrm>
            <a:off x="3694614" y="1606929"/>
            <a:ext cx="1589884" cy="886028"/>
            <a:chOff x="3877924" y="3641344"/>
            <a:chExt cx="1426928" cy="697910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703187" y="3641344"/>
              <a:ext cx="601665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[D]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702097" y="3973647"/>
              <a:ext cx="58152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[B]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877924" y="3818183"/>
              <a:ext cx="57145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K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55994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[C]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4389641" y="4002076"/>
              <a:ext cx="783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82962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[A]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a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410970" y="3595938"/>
            <a:ext cx="2768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Remove [products]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755338" y="4060386"/>
            <a:ext cx="225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Add [reactants]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404782" y="4532094"/>
            <a:ext cx="2853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Remove [reactants]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0861" y="5280307"/>
            <a:ext cx="8488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To reach equilibrium again:</a:t>
            </a:r>
          </a:p>
          <a:p>
            <a:pPr marL="34766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Left Shift: decrease in [products], increase in [reactants]</a:t>
            </a:r>
          </a:p>
          <a:p>
            <a:pPr marL="34766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Right Shift: decrease in [reactants], increase in [products]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0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547" y="2543979"/>
            <a:ext cx="6832826" cy="35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6337" y="943428"/>
            <a:ext cx="740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Rather than memorize the rules or calculate Q every time, I propose an alternative strategy: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1617" y="1749367"/>
            <a:ext cx="4087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solidFill>
                  <a:srgbClr val="7030A0"/>
                </a:solidFill>
                <a:latin typeface="Calibri" pitchFamily="34" charset="0"/>
              </a:rPr>
              <a:t>The Hanson method 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Equilibrium Constant</a:t>
            </a:r>
          </a:p>
        </p:txBody>
      </p:sp>
      <p:sp>
        <p:nvSpPr>
          <p:cNvPr id="162823" name="Rectangle 1031"/>
          <p:cNvSpPr>
            <a:spLocks noGrp="1" noChangeArrowheads="1"/>
          </p:cNvSpPr>
          <p:nvPr>
            <p:ph sz="half" idx="1"/>
          </p:nvPr>
        </p:nvSpPr>
        <p:spPr>
          <a:xfrm>
            <a:off x="762000" y="1083650"/>
            <a:ext cx="8077200" cy="3120854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400" dirty="0"/>
              <a:t>For a general reversible reaction such as: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pPr>
              <a:buNone/>
            </a:pPr>
            <a:endParaRPr lang="en-US" altLang="en-US" sz="2400" dirty="0"/>
          </a:p>
          <a:p>
            <a:pPr>
              <a:buNone/>
            </a:pPr>
            <a:endParaRPr lang="en-US" altLang="en-US" sz="2400" dirty="0"/>
          </a:p>
          <a:p>
            <a:pPr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09D5-A9EC-4FEF-B7D7-761C1BCAFB45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2718483" y="167951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969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5900" y="2268853"/>
            <a:ext cx="8551221" cy="387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Equilibrium constants can be expressed using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the concentration of reactants and products.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uses the </a:t>
            </a:r>
            <a:r>
              <a:rPr lang="en-US" sz="2400" dirty="0"/>
              <a:t>pressure of the gaseous reactants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products.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3295333" y="3193608"/>
            <a:ext cx="1719730" cy="841665"/>
            <a:chOff x="3733861" y="3595608"/>
            <a:chExt cx="1719730" cy="8416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733861" y="3818183"/>
              <a:ext cx="7155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err="1"/>
                <a:t>K</a:t>
              </a:r>
              <a:r>
                <a:rPr lang="en-US" sz="2400" i="1" baseline="-25000" dirty="0" err="1"/>
                <a:t>c</a:t>
              </a:r>
              <a:r>
                <a:rPr lang="en-US" sz="2400" dirty="0"/>
                <a:t> = </a:t>
              </a:r>
              <a:endParaRPr lang="en-US" sz="2400" i="1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623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/>
                <a:t>[C]</a:t>
              </a:r>
              <a:r>
                <a:rPr lang="en-US" sz="2400" baseline="30000" dirty="0"/>
                <a:t>c</a:t>
              </a:r>
              <a:endParaRPr lang="en-US" sz="2400" dirty="0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395591" y="4013508"/>
              <a:ext cx="8889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6703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/>
                <a:t>[D]</a:t>
              </a:r>
              <a:r>
                <a:rPr lang="en-US" sz="2400" baseline="30000" dirty="0"/>
                <a:t>d</a:t>
              </a:r>
              <a:endParaRPr lang="en-US" sz="2400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6495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/>
                <a:t>[A]</a:t>
              </a:r>
              <a:r>
                <a:rPr lang="en-US" sz="2400" baseline="30000" dirty="0"/>
                <a:t>a</a:t>
              </a:r>
              <a:endParaRPr lang="en-US" sz="2400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647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/>
                <a:t>[B]</a:t>
              </a:r>
              <a:r>
                <a:rPr lang="en-US" sz="2400" baseline="30000" dirty="0"/>
                <a:t>b</a:t>
              </a:r>
              <a:endParaRPr lang="en-US" sz="2400" dirty="0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244875" y="4889806"/>
            <a:ext cx="1682581" cy="841665"/>
            <a:chOff x="3685385" y="3595608"/>
            <a:chExt cx="1682581" cy="841665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3685385" y="3818183"/>
              <a:ext cx="7639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err="1"/>
                <a:t>K</a:t>
              </a:r>
              <a:r>
                <a:rPr lang="en-US" sz="2400" i="1" baseline="-25000" dirty="0" err="1"/>
                <a:t>p</a:t>
              </a:r>
              <a:r>
                <a:rPr lang="en-US" sz="2400" i="1" baseline="-25000" dirty="0"/>
                <a:t>  </a:t>
              </a:r>
              <a:r>
                <a:rPr lang="en-US" sz="2400" dirty="0"/>
                <a:t>= </a:t>
              </a:r>
              <a:endParaRPr lang="en-US" sz="2400" i="1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38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err="1"/>
                <a:t>P</a:t>
              </a:r>
              <a:r>
                <a:rPr lang="en-US" sz="2400" baseline="-25000" dirty="0" err="1"/>
                <a:t>C</a:t>
              </a:r>
              <a:r>
                <a:rPr lang="en-US" sz="2400" baseline="30000" dirty="0" err="1"/>
                <a:t>c</a:t>
              </a:r>
              <a:endParaRPr lang="en-US" sz="2400" dirty="0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395591" y="4013508"/>
              <a:ext cx="8889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P</a:t>
              </a:r>
              <a:r>
                <a:rPr lang="en-US" sz="2400" baseline="-25000" dirty="0" err="1"/>
                <a:t>D</a:t>
              </a:r>
              <a:r>
                <a:rPr lang="en-US" sz="2400" baseline="30000" dirty="0" err="1"/>
                <a:t>d</a:t>
              </a:r>
              <a:endParaRPr lang="en-US" sz="2400" dirty="0"/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370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P</a:t>
              </a:r>
              <a:r>
                <a:rPr lang="en-US" sz="2400" baseline="-25000" dirty="0" err="1"/>
                <a:t>A</a:t>
              </a:r>
              <a:r>
                <a:rPr lang="en-US" sz="2400" baseline="30000" dirty="0" err="1"/>
                <a:t>a</a:t>
              </a:r>
              <a:endParaRPr lang="en-US" sz="2400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62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P</a:t>
              </a:r>
              <a:r>
                <a:rPr lang="en-US" sz="2400" baseline="-25000" dirty="0" err="1"/>
                <a:t>B</a:t>
              </a:r>
              <a:r>
                <a:rPr lang="en-US" sz="2400" baseline="30000" dirty="0" err="1"/>
                <a:t>b</a:t>
              </a:r>
              <a:endParaRPr lang="en-US" sz="24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98328" y="6039158"/>
            <a:ext cx="3933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K</a:t>
            </a:r>
            <a:r>
              <a:rPr lang="en-US" sz="3600" dirty="0">
                <a:solidFill>
                  <a:srgbClr val="FF0000"/>
                </a:solidFill>
              </a:rPr>
              <a:t>, now what?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3153915" y="850103"/>
            <a:ext cx="2829621" cy="584775"/>
            <a:chOff x="2718483" y="1679518"/>
            <a:chExt cx="2552511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25525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 + B          C + D</a:t>
              </a:r>
              <a:endPara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641151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91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1151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2400" y="2231801"/>
            <a:ext cx="2859313" cy="6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6895" y="1436919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>
                <a:latin typeface="Calibri" pitchFamily="34" charset="0"/>
              </a:rPr>
              <a:t>Step 1</a:t>
            </a:r>
            <a:r>
              <a:rPr lang="en-US" sz="2000" dirty="0">
                <a:latin typeface="Calibri" pitchFamily="34" charset="0"/>
              </a:rPr>
              <a:t>: Visualize or draw the equilibrium as a see-saw with the fulcrum under the equilibrium arrow.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1942" y="2069876"/>
            <a:ext cx="2206171" cy="8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2381" y="3113314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>
                <a:latin typeface="Calibri" pitchFamily="34" charset="0"/>
              </a:rPr>
              <a:t>Step 2</a:t>
            </a:r>
            <a:r>
              <a:rPr lang="en-US" sz="2000" dirty="0">
                <a:latin typeface="Calibri" pitchFamily="34" charset="0"/>
              </a:rPr>
              <a:t>: Which ever component is being added (removed), visualize an up (down) arrow attached to that side of the see-saw. For </a:t>
            </a:r>
            <a:r>
              <a:rPr lang="en-US" sz="2000" dirty="0">
                <a:solidFill>
                  <a:srgbClr val="7030A0"/>
                </a:solidFill>
                <a:latin typeface="Calibri" pitchFamily="34" charset="0"/>
              </a:rPr>
              <a:t>addition of A</a:t>
            </a:r>
            <a:r>
              <a:rPr lang="en-US" sz="2000" dirty="0">
                <a:latin typeface="Calibri" pitchFamily="34" charset="0"/>
              </a:rPr>
              <a:t>: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0897" y="3962629"/>
            <a:ext cx="2741126" cy="7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5988" y="3773492"/>
            <a:ext cx="2226356" cy="8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9641" y="4702600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>
                <a:latin typeface="Calibri" pitchFamily="34" charset="0"/>
              </a:rPr>
              <a:t>Step 3</a:t>
            </a:r>
            <a:r>
              <a:rPr lang="en-US" sz="2000" dirty="0">
                <a:latin typeface="Calibri" pitchFamily="34" charset="0"/>
              </a:rPr>
              <a:t>: Which ever component is being added (removed), visualize an up (down) arrow attached to that side of the see-saw. For addition of A: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9905" y="5366982"/>
            <a:ext cx="2629581" cy="11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799" y="5453540"/>
            <a:ext cx="2061029" cy="10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60732" y="5624683"/>
            <a:ext cx="1738123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Calibri" pitchFamily="34" charset="0"/>
              </a:rPr>
              <a:t>Reaction shifts right!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36230" y="1081703"/>
            <a:ext cx="5178725" cy="523220"/>
            <a:chOff x="1990958" y="965591"/>
            <a:chExt cx="5178725" cy="523220"/>
          </a:xfrm>
        </p:grpSpPr>
        <p:sp>
          <p:nvSpPr>
            <p:cNvPr id="4" name="Rectangle 3"/>
            <p:cNvSpPr/>
            <p:nvPr/>
          </p:nvSpPr>
          <p:spPr>
            <a:xfrm>
              <a:off x="1990958" y="965591"/>
              <a:ext cx="5178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 dirty="0"/>
                <a:t>FeSCN</a:t>
              </a:r>
              <a:r>
                <a:rPr lang="en-US" sz="2800" baseline="30000" dirty="0"/>
                <a:t>2+</a:t>
              </a:r>
              <a:r>
                <a:rPr lang="en-US" sz="2800" baseline="-25000" dirty="0"/>
                <a:t>(</a:t>
              </a:r>
              <a:r>
                <a:rPr lang="en-US" sz="2800" baseline="-25000" dirty="0" err="1"/>
                <a:t>aq</a:t>
              </a:r>
              <a:r>
                <a:rPr lang="en-US" sz="2800" baseline="-25000" dirty="0"/>
                <a:t>)</a:t>
              </a:r>
              <a:r>
                <a:rPr lang="en-US" sz="2800" dirty="0"/>
                <a:t> </a:t>
              </a:r>
              <a:r>
                <a:rPr lang="en-US" sz="2800" dirty="0">
                  <a:cs typeface="Arial" charset="0"/>
                </a:rPr>
                <a:t>            Fe</a:t>
              </a:r>
              <a:r>
                <a:rPr lang="en-US" sz="2800" baseline="30000" dirty="0">
                  <a:cs typeface="Arial" charset="0"/>
                </a:rPr>
                <a:t>3+</a:t>
              </a:r>
              <a:r>
                <a:rPr lang="en-US" sz="2800" baseline="-25000" dirty="0"/>
                <a:t>(</a:t>
              </a:r>
              <a:r>
                <a:rPr lang="en-US" sz="2800" baseline="-25000" dirty="0" err="1"/>
                <a:t>aq</a:t>
              </a:r>
              <a:r>
                <a:rPr lang="en-US" sz="2800" baseline="-25000" dirty="0"/>
                <a:t>)  </a:t>
              </a:r>
              <a:r>
                <a:rPr lang="en-US" sz="2800" dirty="0">
                  <a:cs typeface="Arial" charset="0"/>
                </a:rPr>
                <a:t>+ SCN</a:t>
              </a:r>
              <a:r>
                <a:rPr lang="en-US" sz="2800" baseline="30000" dirty="0">
                  <a:cs typeface="Arial" charset="0"/>
                </a:rPr>
                <a:t>-</a:t>
              </a:r>
              <a:r>
                <a:rPr lang="en-US" sz="2800" baseline="-25000" dirty="0"/>
                <a:t>(</a:t>
              </a:r>
              <a:r>
                <a:rPr lang="en-US" sz="2800" baseline="-25000" dirty="0" err="1"/>
                <a:t>aq</a:t>
              </a:r>
              <a:r>
                <a:rPr lang="en-US" sz="2800" baseline="-25000" dirty="0"/>
                <a:t>)</a:t>
              </a:r>
              <a:endParaRPr lang="en-US" sz="2800" dirty="0">
                <a:cs typeface="Arial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828408" y="1168371"/>
            <a:ext cx="687347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318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8408" y="1168371"/>
                          <a:ext cx="687347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06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7806" y="985273"/>
            <a:ext cx="884261" cy="11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2403" y="1640119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0973" y="1618349"/>
            <a:ext cx="10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5837" y="1611092"/>
            <a:ext cx="150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613" y="2235209"/>
            <a:ext cx="89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way does the reaction shift if: 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we add </a:t>
            </a:r>
            <a:r>
              <a:rPr lang="en-US" sz="2400" dirty="0" err="1">
                <a:solidFill>
                  <a:srgbClr val="0000FF"/>
                </a:solidFill>
              </a:rPr>
              <a:t>NaSCN</a:t>
            </a:r>
            <a:r>
              <a:rPr lang="en-US" sz="2400" dirty="0">
                <a:solidFill>
                  <a:srgbClr val="0000FF"/>
                </a:solidFill>
              </a:rPr>
              <a:t>?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90231" y="3295130"/>
            <a:ext cx="3742178" cy="400110"/>
            <a:chOff x="1990958" y="965591"/>
            <a:chExt cx="3742178" cy="400110"/>
          </a:xfrm>
        </p:grpSpPr>
        <p:sp>
          <p:nvSpPr>
            <p:cNvPr id="13" name="Rectangle 12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FeSCN</a:t>
              </a:r>
              <a:r>
                <a:rPr lang="en-US" sz="2000" baseline="30000" dirty="0"/>
                <a:t>2+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r>
                <a:rPr lang="en-US" sz="2000" dirty="0"/>
                <a:t> </a:t>
              </a:r>
              <a:r>
                <a:rPr lang="en-US" sz="2000" dirty="0">
                  <a:cs typeface="Arial" charset="0"/>
                </a:rPr>
                <a:t>            Fe</a:t>
              </a:r>
              <a:r>
                <a:rPr lang="en-US" sz="2000" baseline="30000" dirty="0">
                  <a:cs typeface="Arial" charset="0"/>
                </a:rPr>
                <a:t>3+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  </a:t>
              </a:r>
              <a:r>
                <a:rPr lang="en-US" sz="2000" dirty="0">
                  <a:cs typeface="Arial" charset="0"/>
                </a:rPr>
                <a:t>+ SCN</a:t>
              </a:r>
              <a:r>
                <a:rPr lang="en-US" sz="2000" baseline="30000" dirty="0">
                  <a:cs typeface="Arial" charset="0"/>
                </a:rPr>
                <a:t>-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319" name="CS ChemDraw Drawing" r:id="rId6" imgW="1014619" imgH="243270" progId="ChemDraw.Document.6.0">
                    <p:embed/>
                  </p:oleObj>
                </mc:Choice>
                <mc:Fallback>
                  <p:oleObj name="CS ChemDraw Drawing" r:id="rId6" imgW="1014619" imgH="243270" progId="ChemDraw.Document.6.0">
                    <p:embed/>
                    <p:pic>
                      <p:nvPicPr>
                        <p:cNvPr id="1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892" y="1066808"/>
                          <a:ext cx="546939" cy="232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Arrow Connector 15"/>
          <p:cNvCxnSpPr/>
          <p:nvPr/>
        </p:nvCxnSpPr>
        <p:spPr>
          <a:xfrm flipV="1">
            <a:off x="4557486" y="3018976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69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3344" y="2743209"/>
            <a:ext cx="79693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0608" y="3955146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we add C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</a:rPr>
              <a:t>4</a:t>
            </a:r>
            <a:r>
              <a:rPr lang="en-US" sz="2400" baseline="30000" dirty="0">
                <a:solidFill>
                  <a:srgbClr val="0000FF"/>
                </a:solidFill>
              </a:rPr>
              <a:t>2-</a:t>
            </a:r>
            <a:r>
              <a:rPr lang="en-US" sz="2400" dirty="0">
                <a:solidFill>
                  <a:srgbClr val="0000FF"/>
                </a:solidFill>
              </a:rPr>
              <a:t> (Fe</a:t>
            </a:r>
            <a:r>
              <a:rPr lang="en-US" sz="2400" baseline="30000" dirty="0">
                <a:solidFill>
                  <a:srgbClr val="0000FF"/>
                </a:solidFill>
              </a:rPr>
              <a:t>3+</a:t>
            </a:r>
            <a:r>
              <a:rPr lang="en-US" sz="2400" dirty="0">
                <a:solidFill>
                  <a:srgbClr val="0000FF"/>
                </a:solidFill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</a:rPr>
              <a:t>4</a:t>
            </a:r>
            <a:r>
              <a:rPr lang="en-US" sz="2400" baseline="30000" dirty="0">
                <a:solidFill>
                  <a:srgbClr val="0000FF"/>
                </a:solidFill>
              </a:rPr>
              <a:t>2-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400" dirty="0">
                <a:solidFill>
                  <a:srgbClr val="0000FF"/>
                </a:solidFill>
              </a:rPr>
              <a:t>Fe(C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O</a:t>
            </a:r>
            <a:r>
              <a:rPr lang="en-US" sz="2400" baseline="-25000" dirty="0">
                <a:solidFill>
                  <a:srgbClr val="0000FF"/>
                </a:solidFill>
              </a:rPr>
              <a:t>4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30000" dirty="0">
                <a:solidFill>
                  <a:srgbClr val="0000FF"/>
                </a:solidFill>
              </a:rPr>
              <a:t>3-</a:t>
            </a:r>
            <a:r>
              <a:rPr lang="en-US" sz="2400" dirty="0">
                <a:solidFill>
                  <a:srgbClr val="0000FF"/>
                </a:solidFill>
              </a:rPr>
              <a:t>)?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53946" y="4625294"/>
            <a:ext cx="3742178" cy="400110"/>
            <a:chOff x="1990958" y="965591"/>
            <a:chExt cx="3742178" cy="400110"/>
          </a:xfrm>
        </p:grpSpPr>
        <p:sp>
          <p:nvSpPr>
            <p:cNvPr id="19" name="Rectangle 18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FeSCN</a:t>
              </a:r>
              <a:r>
                <a:rPr lang="en-US" sz="2000" baseline="30000" dirty="0"/>
                <a:t>2+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r>
                <a:rPr lang="en-US" sz="2000" dirty="0"/>
                <a:t> </a:t>
              </a:r>
              <a:r>
                <a:rPr lang="en-US" sz="2000" dirty="0">
                  <a:cs typeface="Arial" charset="0"/>
                </a:rPr>
                <a:t>            Fe</a:t>
              </a:r>
              <a:r>
                <a:rPr lang="en-US" sz="2000" baseline="30000" dirty="0">
                  <a:cs typeface="Arial" charset="0"/>
                </a:rPr>
                <a:t>3+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  </a:t>
              </a:r>
              <a:r>
                <a:rPr lang="en-US" sz="2000" dirty="0">
                  <a:cs typeface="Arial" charset="0"/>
                </a:rPr>
                <a:t>+ SCN</a:t>
              </a:r>
              <a:r>
                <a:rPr lang="en-US" sz="2000" baseline="30000" dirty="0">
                  <a:cs typeface="Arial" charset="0"/>
                </a:rPr>
                <a:t>-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320" name="CS ChemDraw Drawing" r:id="rId8" imgW="1014619" imgH="243270" progId="ChemDraw.Document.6.0">
                    <p:embed/>
                  </p:oleObj>
                </mc:Choice>
                <mc:Fallback>
                  <p:oleObj name="CS ChemDraw Drawing" r:id="rId8" imgW="1014619" imgH="243270" progId="ChemDraw.Document.6.0">
                    <p:embed/>
                    <p:pic>
                      <p:nvPicPr>
                        <p:cNvPr id="2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892" y="1066808"/>
                          <a:ext cx="546939" cy="232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069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3839" y="4223658"/>
            <a:ext cx="736316" cy="11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3650343" y="4985663"/>
            <a:ext cx="0" cy="3555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7868" y="5413806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we add Fe(NO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61206" y="6083954"/>
            <a:ext cx="3742178" cy="400110"/>
            <a:chOff x="1990958" y="965591"/>
            <a:chExt cx="3742178" cy="400110"/>
          </a:xfrm>
        </p:grpSpPr>
        <p:sp>
          <p:nvSpPr>
            <p:cNvPr id="27" name="Rectangle 26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/>
                <a:t>FeSCN</a:t>
              </a:r>
              <a:r>
                <a:rPr lang="en-US" sz="2000" baseline="30000" dirty="0"/>
                <a:t>2+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r>
                <a:rPr lang="en-US" sz="2000" dirty="0"/>
                <a:t> </a:t>
              </a:r>
              <a:r>
                <a:rPr lang="en-US" sz="2000" dirty="0">
                  <a:cs typeface="Arial" charset="0"/>
                </a:rPr>
                <a:t>            Fe</a:t>
              </a:r>
              <a:r>
                <a:rPr lang="en-US" sz="2000" baseline="30000" dirty="0">
                  <a:cs typeface="Arial" charset="0"/>
                </a:rPr>
                <a:t>3+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  </a:t>
              </a:r>
              <a:r>
                <a:rPr lang="en-US" sz="2000" dirty="0">
                  <a:cs typeface="Arial" charset="0"/>
                </a:rPr>
                <a:t>+ SCN</a:t>
              </a:r>
              <a:r>
                <a:rPr lang="en-US" sz="2000" baseline="30000" dirty="0">
                  <a:cs typeface="Arial" charset="0"/>
                </a:rPr>
                <a:t>-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321" name="CS ChemDraw Drawing" r:id="rId10" imgW="1014619" imgH="243270" progId="ChemDraw.Document.6.0">
                    <p:embed/>
                  </p:oleObj>
                </mc:Choice>
                <mc:Fallback>
                  <p:oleObj name="CS ChemDraw Drawing" r:id="rId10" imgW="1014619" imgH="243270" progId="ChemDraw.Document.6.0">
                    <p:embed/>
                    <p:pic>
                      <p:nvPicPr>
                        <p:cNvPr id="2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892" y="1066808"/>
                          <a:ext cx="546939" cy="232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0" name="Straight Arrow Connector 29"/>
          <p:cNvCxnSpPr/>
          <p:nvPr/>
        </p:nvCxnSpPr>
        <p:spPr>
          <a:xfrm flipV="1">
            <a:off x="3643086" y="5718628"/>
            <a:ext cx="0" cy="420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69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4914" y="5670320"/>
            <a:ext cx="735241" cy="109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9655" y="3156207"/>
            <a:ext cx="3918881" cy="523220"/>
            <a:chOff x="457200" y="1204686"/>
            <a:chExt cx="4087092" cy="52322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7200" y="1204686"/>
              <a:ext cx="40870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C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   +   O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                     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CO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9094" y="1349827"/>
              <a:ext cx="770249" cy="27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 descr="Daimons burning in flow of oxyg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91" y="1043146"/>
            <a:ext cx="3414486" cy="1920648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51027" y="1359695"/>
            <a:ext cx="1457922" cy="931796"/>
            <a:chOff x="3842636" y="2680388"/>
            <a:chExt cx="1457922" cy="931796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15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768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000" baseline="-25000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17178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19" name="Straight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4757150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618948" y="2291491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defRPr/>
            </a:pPr>
            <a:r>
              <a:rPr lang="en-US" sz="2400" kern="0" dirty="0">
                <a:solidFill>
                  <a:srgbClr val="0000FF"/>
                </a:solidFill>
                <a:latin typeface="Calibri" pitchFamily="34" charset="0"/>
              </a:rPr>
              <a:t>Double the amount of oxygen.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25048" y="2848702"/>
            <a:ext cx="1457922" cy="931796"/>
            <a:chOff x="3842636" y="2680388"/>
            <a:chExt cx="1457922" cy="931796"/>
          </a:xfrm>
        </p:grpSpPr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673497" cy="40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Q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98792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2P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28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4858748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556366" y="303075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Q &lt; K 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461996" y="4895033"/>
            <a:ext cx="226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 O</a:t>
            </a:r>
            <a:r>
              <a:rPr lang="en-US" sz="2400" kern="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 	    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 </a:t>
            </a:r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CO</a:t>
            </a:r>
            <a:r>
              <a:rPr lang="en-US" sz="2400" kern="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36886" y="388251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0000FF"/>
                </a:solidFill>
                <a:latin typeface="Calibri" pitchFamily="34" charset="0"/>
              </a:rPr>
              <a:t>LCP says system will react and return to equilibrium.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3805898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Question: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242" y="4311269"/>
            <a:ext cx="3057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Will doubling O</a:t>
            </a:r>
            <a:r>
              <a:rPr lang="en-US" sz="2800" baseline="-25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marL="514350" indent="-344488"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Shift right</a:t>
            </a:r>
            <a:endParaRPr lang="en-US" sz="2800" baseline="-25000" dirty="0">
              <a:solidFill>
                <a:srgbClr val="0000FF"/>
              </a:solidFill>
            </a:endParaRPr>
          </a:p>
          <a:p>
            <a:pPr marL="514350" indent="-344488">
              <a:buFontTx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Shift left</a:t>
            </a:r>
          </a:p>
          <a:p>
            <a:pPr marL="514350" indent="-344488">
              <a:buFontTx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Stay the same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11861" y="2291492"/>
            <a:ext cx="4597025" cy="148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60700" y="3826279"/>
            <a:ext cx="4597025" cy="148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38536" y="4031182"/>
            <a:ext cx="44598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Important Note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: Only substances that appear in the expression for </a:t>
            </a:r>
            <a:r>
              <a:rPr lang="en-US" sz="2400" b="0" i="1" dirty="0">
                <a:solidFill>
                  <a:srgbClr val="FF0000"/>
                </a:solidFill>
                <a:latin typeface="Calibri" pitchFamily="34" charset="0"/>
              </a:rPr>
              <a:t>Q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can have an effect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 (ignore changes in solid (s) or liquids (l)).</a:t>
            </a:r>
            <a:endParaRPr lang="en-US" sz="28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9655" y="3156207"/>
            <a:ext cx="3918881" cy="523220"/>
            <a:chOff x="457200" y="1204686"/>
            <a:chExt cx="4087092" cy="52322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7200" y="1204686"/>
              <a:ext cx="40870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C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   +   O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                     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CO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9094" y="1349827"/>
              <a:ext cx="770249" cy="27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 descr="Daimons burning in flow of oxyg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091" y="1043146"/>
            <a:ext cx="3414486" cy="1920648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51027" y="1359695"/>
            <a:ext cx="1457922" cy="931796"/>
            <a:chOff x="3842636" y="2680388"/>
            <a:chExt cx="1457922" cy="931796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15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768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000" baseline="-25000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17178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19" name="Straight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4757150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618948" y="2291491"/>
            <a:ext cx="3256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defRPr/>
            </a:pPr>
            <a:r>
              <a:rPr lang="en-US" sz="2400" kern="0" dirty="0">
                <a:solidFill>
                  <a:srgbClr val="0000FF"/>
                </a:solidFill>
                <a:latin typeface="Calibri" pitchFamily="34" charset="0"/>
              </a:rPr>
              <a:t>Double the amount of C.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25048" y="2848702"/>
            <a:ext cx="1457922" cy="931796"/>
            <a:chOff x="3842636" y="2680388"/>
            <a:chExt cx="1457922" cy="931796"/>
          </a:xfrm>
        </p:grpSpPr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673497" cy="40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Q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17178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28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4858748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556366" y="303075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Q = K 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66242" y="4311269"/>
            <a:ext cx="3057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Will doubling C</a:t>
            </a:r>
            <a:r>
              <a:rPr lang="en-US" sz="2800" baseline="-25000" dirty="0">
                <a:solidFill>
                  <a:srgbClr val="0000FF"/>
                </a:solidFill>
              </a:rPr>
              <a:t>(s)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  <a:p>
            <a:pPr marL="514350" indent="-344488"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Shift right</a:t>
            </a:r>
            <a:endParaRPr lang="en-US" sz="2800" baseline="-25000" dirty="0">
              <a:solidFill>
                <a:srgbClr val="0000FF"/>
              </a:solidFill>
            </a:endParaRPr>
          </a:p>
          <a:p>
            <a:pPr marL="514350" indent="-344488">
              <a:buFontTx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Shift left</a:t>
            </a:r>
          </a:p>
          <a:p>
            <a:pPr marL="514350" indent="-344488">
              <a:buFontTx/>
              <a:buAutoNum type="alphaLcParenR"/>
            </a:pPr>
            <a:r>
              <a:rPr lang="en-US" sz="2800" dirty="0">
                <a:solidFill>
                  <a:srgbClr val="0000FF"/>
                </a:solidFill>
              </a:rPr>
              <a:t>Stay the same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11861" y="2291492"/>
            <a:ext cx="4597025" cy="148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94679" y="3926270"/>
            <a:ext cx="4597025" cy="1687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0" y="3805898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Question: </a:t>
            </a:r>
          </a:p>
        </p:txBody>
      </p:sp>
    </p:spTree>
    <p:extLst>
      <p:ext uri="{BB962C8B-B14F-4D97-AF65-F5344CB8AC3E}">
        <p14:creationId xmlns:p14="http://schemas.microsoft.com/office/powerpoint/2010/main" val="20129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210643" y="5109024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(4)</a:t>
            </a:r>
            <a:r>
              <a:rPr lang="en-US" sz="2400" b="0" dirty="0">
                <a:cs typeface="Arial" pitchFamily="34" charset="0"/>
              </a:rPr>
              <a:t>  [H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S] if sulfur is added?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4076" y="976087"/>
            <a:ext cx="8245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cs typeface="Arial" pitchFamily="34" charset="0"/>
              </a:rPr>
              <a:t>To improve air quality and obtain a useful product, chemists often remove sulfur from coal and natural gas by treating the contaminant hydrogen sulfide with 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: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4279" y="2826631"/>
            <a:ext cx="2913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u="sng" dirty="0">
                <a:cs typeface="Arial" pitchFamily="34" charset="0"/>
              </a:rPr>
              <a:t>What happens to: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95531" y="3276563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(1)</a:t>
            </a:r>
            <a:r>
              <a:rPr lang="en-US" sz="2400" b="0" dirty="0">
                <a:cs typeface="Arial" pitchFamily="34" charset="0"/>
              </a:rPr>
              <a:t>  [H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O] if 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 is added?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96122" y="3276564"/>
            <a:ext cx="3831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(2)</a:t>
            </a:r>
            <a:r>
              <a:rPr lang="en-US" sz="2400" b="0" dirty="0">
                <a:cs typeface="Arial" pitchFamily="34" charset="0"/>
              </a:rPr>
              <a:t>  [H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S] if 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 is added?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5531" y="5108954"/>
            <a:ext cx="3465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(3)</a:t>
            </a:r>
            <a:r>
              <a:rPr lang="en-US" sz="2400" b="0" dirty="0">
                <a:cs typeface="Arial" pitchFamily="34" charset="0"/>
              </a:rPr>
              <a:t>  [O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] if 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S is removed?</a:t>
            </a:r>
            <a:endParaRPr lang="en-US" sz="2400" dirty="0">
              <a:cs typeface="Arial" pitchFamily="34" charset="0"/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097317" y="2227928"/>
            <a:ext cx="4953000" cy="461665"/>
            <a:chOff x="3962400" y="2286001"/>
            <a:chExt cx="4953000" cy="461677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962400" y="2286001"/>
              <a:ext cx="4953000" cy="46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 dirty="0">
                  <a:cs typeface="Arial" pitchFamily="34" charset="0"/>
                </a:rPr>
                <a:t>2H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+ O</a:t>
              </a:r>
              <a:r>
                <a:rPr lang="en-US" sz="2400" baseline="-25000" dirty="0">
                  <a:cs typeface="Arial" pitchFamily="34" charset="0"/>
                </a:rPr>
                <a:t>2(</a:t>
              </a:r>
              <a:r>
                <a:rPr lang="en-US" sz="2400" i="1" baseline="-25000" dirty="0">
                  <a:cs typeface="Arial" pitchFamily="34" charset="0"/>
                </a:rPr>
                <a:t>g</a:t>
              </a:r>
              <a:r>
                <a:rPr lang="en-US" sz="240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           2S</a:t>
              </a:r>
              <a:r>
                <a:rPr lang="en-US" sz="2400" baseline="-25000" dirty="0">
                  <a:cs typeface="Arial" pitchFamily="34" charset="0"/>
                </a:rPr>
                <a:t>(</a:t>
              </a:r>
              <a:r>
                <a:rPr lang="en-US" sz="2400" i="1" baseline="-25000" dirty="0">
                  <a:cs typeface="Arial" pitchFamily="34" charset="0"/>
                </a:rPr>
                <a:t>s</a:t>
              </a:r>
              <a:r>
                <a:rPr lang="en-US" sz="240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+ 2H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O</a:t>
              </a:r>
              <a:r>
                <a:rPr lang="en-US" sz="2400" baseline="-25000" dirty="0">
                  <a:cs typeface="Arial" pitchFamily="34" charset="0"/>
                </a:rPr>
                <a:t>(</a:t>
              </a:r>
              <a:r>
                <a:rPr lang="en-US" sz="2400" i="1" baseline="-25000" dirty="0">
                  <a:cs typeface="Arial" pitchFamily="34" charset="0"/>
                </a:rPr>
                <a:t>g</a:t>
              </a:r>
              <a:r>
                <a:rPr lang="en-US" sz="2400" baseline="-25000" dirty="0">
                  <a:cs typeface="Arial" pitchFamily="34" charset="0"/>
                </a:rPr>
                <a:t>)</a:t>
              </a:r>
              <a:endParaRPr lang="en-US" sz="2400" b="0" dirty="0">
                <a:cs typeface="Arial" pitchFamily="34" charset="0"/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0508" y="2397497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019" y="299797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Clicker question (AC):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3807" y="3698472"/>
            <a:ext cx="3057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344488"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increase</a:t>
            </a:r>
            <a:endParaRPr lang="en-US" sz="2400" baseline="-25000" dirty="0">
              <a:solidFill>
                <a:srgbClr val="0000FF"/>
              </a:solidFill>
            </a:endParaRP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stay the same</a:t>
            </a:r>
          </a:p>
          <a:p>
            <a:pPr marL="514350" indent="-514350">
              <a:buAutoNum type="alphaLcParenR"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7957" y="3719465"/>
            <a:ext cx="3057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344488"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increase</a:t>
            </a:r>
            <a:endParaRPr lang="en-US" sz="2400" baseline="-25000" dirty="0">
              <a:solidFill>
                <a:srgbClr val="0000FF"/>
              </a:solidFill>
            </a:endParaRP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stay the same</a:t>
            </a:r>
          </a:p>
          <a:p>
            <a:pPr marL="514350" indent="-514350">
              <a:buAutoNum type="alphaLcParenR"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7806" y="5574045"/>
            <a:ext cx="3057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344488"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increase</a:t>
            </a:r>
            <a:endParaRPr lang="en-US" sz="2400" baseline="-25000" dirty="0">
              <a:solidFill>
                <a:srgbClr val="0000FF"/>
              </a:solidFill>
            </a:endParaRP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stay the same</a:t>
            </a:r>
          </a:p>
          <a:p>
            <a:pPr marL="514350" indent="-514350">
              <a:buAutoNum type="alphaLcParenR"/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2665" y="5530863"/>
            <a:ext cx="3057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344488"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increase</a:t>
            </a:r>
            <a:endParaRPr lang="en-US" sz="2400" baseline="-25000" dirty="0">
              <a:solidFill>
                <a:srgbClr val="0000FF"/>
              </a:solidFill>
            </a:endParaRP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  <a:p>
            <a:pPr marL="514350" indent="-344488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</a:rPr>
              <a:t>stay the same</a:t>
            </a:r>
          </a:p>
          <a:p>
            <a:pPr marL="514350" indent="-514350">
              <a:buAutoNum type="alphaLcParenR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Pressure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Factors that Affect Equilibrium</a:t>
            </a:r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339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261854"/>
      </p:ext>
    </p:extLst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788030" y="2893555"/>
            <a:ext cx="8120742" cy="872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Changing the </a:t>
            </a:r>
            <a:r>
              <a:rPr lang="en-US" sz="2400" u="sng" dirty="0">
                <a:ea typeface="ＭＳ Ｐゴシック" pitchFamily="34" charset="-128"/>
                <a:cs typeface="Arial" pitchFamily="34" charset="0"/>
              </a:rPr>
              <a:t>concentration of a gaseous 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component causes the equilibrium to shift according to LCP.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08763" y="1009758"/>
            <a:ext cx="3108543" cy="584775"/>
            <a:chOff x="2718483" y="1679518"/>
            <a:chExt cx="3108543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+ B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5363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02234" y="1771213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We can change pressure in a reaction vessel three different ways: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208250" y="2372140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1) Add A, B or C 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214878" y="3929252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2) Increasing or decreasing the volume of the chamber.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210141" y="5194819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3) Adding an inert gas (a gas not involved in the </a:t>
            </a:r>
            <a:r>
              <a:rPr lang="en-US" sz="2400" dirty="0" err="1">
                <a:ea typeface="ＭＳ Ｐゴシック" pitchFamily="34" charset="-128"/>
                <a:cs typeface="Arial" pitchFamily="34" charset="0"/>
              </a:rPr>
              <a:t>rxn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502" y="6153835"/>
            <a:ext cx="799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Changes in pressure (volume) have </a:t>
            </a:r>
            <a:r>
              <a:rPr lang="en-US" sz="2400" b="1" i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no effect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on the value of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96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5" grpId="0" animBg="1"/>
      <p:bldP spid="16" grpId="0" animBg="1"/>
      <p:bldP spid="17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2) Change in Volume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413657" y="1738091"/>
            <a:ext cx="8309429" cy="500560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Changing the volume/pressure of a reaction will have little influence on liquid, aqueous or solid species.</a:t>
            </a:r>
          </a:p>
          <a:p>
            <a:pPr lvl="0">
              <a:defRPr/>
            </a:pPr>
            <a:r>
              <a:rPr lang="en-US" sz="2400" dirty="0"/>
              <a:t>Concentration of gases are greatly affected by pressure and volume changes according to the ideal gas law.</a:t>
            </a:r>
          </a:p>
          <a:p>
            <a:pPr>
              <a:spcBef>
                <a:spcPts val="1000"/>
              </a:spcBef>
              <a:buNone/>
            </a:pP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</a:pP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</a:pP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Increasing pressure (or reducing volume) effectively increase the concentration of gasses.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08763" y="1009758"/>
            <a:ext cx="3108543" cy="584775"/>
            <a:chOff x="2718483" y="1679518"/>
            <a:chExt cx="3108543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+ B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387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1715415" y="3646928"/>
            <a:ext cx="311331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</a:rPr>
              <a:t>PV = </a:t>
            </a:r>
            <a:r>
              <a:rPr lang="en-US" sz="2800" i="1" dirty="0" err="1">
                <a:solidFill>
                  <a:prstClr val="black"/>
                </a:solidFill>
              </a:rPr>
              <a:t>n</a:t>
            </a:r>
            <a:r>
              <a:rPr lang="en-US" sz="2800" dirty="0" err="1">
                <a:solidFill>
                  <a:prstClr val="black"/>
                </a:solidFill>
              </a:rPr>
              <a:t>RT</a:t>
            </a:r>
            <a:endParaRPr lang="en-US" sz="2800" dirty="0">
              <a:solidFill>
                <a:prstClr val="black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</a:rPr>
              <a:t>P = (</a:t>
            </a:r>
            <a:r>
              <a:rPr lang="en-US" sz="2800" i="1" dirty="0">
                <a:solidFill>
                  <a:prstClr val="black"/>
                </a:solidFill>
              </a:rPr>
              <a:t>n</a:t>
            </a:r>
            <a:r>
              <a:rPr lang="en-US" sz="2800" dirty="0">
                <a:solidFill>
                  <a:prstClr val="black"/>
                </a:solidFill>
              </a:rPr>
              <a:t>/V)RT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9870" y="3871898"/>
            <a:ext cx="17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</a:rPr>
              <a:t>P </a:t>
            </a:r>
            <a:r>
              <a:rPr lang="en-US" sz="2800" dirty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prstClr val="black"/>
                </a:solidFill>
              </a:rPr>
              <a:t>1</a:t>
            </a:r>
            <a:r>
              <a:rPr lang="en-US" sz="2800" dirty="0">
                <a:solidFill>
                  <a:prstClr val="black"/>
                </a:solidFill>
              </a:rPr>
              <a:t>/V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5" y="1865070"/>
            <a:ext cx="8948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pressure is increased (or volume is decreased), the reaction proceeds to decrease the total amount of moles of gaseous substances involved in the reaction.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effectively lowers the total pressure in the reaction vessel.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total number of moles of gaseous reactants equals to the total number of moles of gaseous products, the equilibrium is not affected by pressure or volume changes.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AKA-  Changes in V or P will cause equilibrium to shift if </a:t>
            </a:r>
            <a:r>
              <a:rPr lang="en-US" sz="2400" dirty="0" err="1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400" i="1" dirty="0" err="1">
                <a:ea typeface="ＭＳ Ｐゴシック" pitchFamily="34" charset="-128"/>
                <a:cs typeface="Arial" pitchFamily="34" charset="0"/>
              </a:rPr>
              <a:t>n</a:t>
            </a:r>
            <a:r>
              <a:rPr lang="en-US" sz="2400" baseline="-25000" dirty="0" err="1">
                <a:ea typeface="ＭＳ Ｐゴシック" pitchFamily="34" charset="-128"/>
                <a:cs typeface="Arial" pitchFamily="34" charset="0"/>
              </a:rPr>
              <a:t>gas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 ≠ 0.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2) Change in Volume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3008763" y="1096842"/>
            <a:ext cx="3108543" cy="584775"/>
            <a:chOff x="2718483" y="1679518"/>
            <a:chExt cx="3108543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+ B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7411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041" y="2258329"/>
            <a:ext cx="2506977" cy="25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102" y="2259919"/>
            <a:ext cx="3230562" cy="263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685147" y="1251170"/>
            <a:ext cx="3807830" cy="770911"/>
            <a:chOff x="2699661" y="1047974"/>
            <a:chExt cx="3807830" cy="770911"/>
          </a:xfrm>
        </p:grpSpPr>
        <p:pic>
          <p:nvPicPr>
            <p:cNvPr id="79052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661" y="1047974"/>
              <a:ext cx="3541485" cy="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83161" y="1226850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95103" y="1234110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5048" y="1197824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54803" y="4698313"/>
            <a:ext cx="2081168" cy="466178"/>
            <a:chOff x="2699661" y="1047974"/>
            <a:chExt cx="3999975" cy="895988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661" y="1047974"/>
              <a:ext cx="3541485" cy="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083161" y="1226849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95103" y="1234111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5048" y="1197824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7228115" y="5326744"/>
            <a:ext cx="885372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70178" y="5471891"/>
            <a:ext cx="27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Shift in the direction with less gas molecules.</a:t>
            </a:r>
          </a:p>
        </p:txBody>
      </p:sp>
      <p:pic>
        <p:nvPicPr>
          <p:cNvPr id="7905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764" y="2205718"/>
            <a:ext cx="2844119" cy="25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508004" y="4705571"/>
            <a:ext cx="2081168" cy="466178"/>
            <a:chOff x="2699661" y="1047974"/>
            <a:chExt cx="3999975" cy="895988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661" y="1047974"/>
              <a:ext cx="3541485" cy="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083161" y="1226849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95103" y="1234111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5048" y="1197824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>
            <a:off x="1081316" y="5334002"/>
            <a:ext cx="885372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295" y="5479149"/>
            <a:ext cx="295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Shift in the direction with more gas molecules.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2) Change in Volume</a:t>
            </a:r>
          </a:p>
        </p:txBody>
      </p:sp>
    </p:spTree>
    <p:extLst>
      <p:ext uri="{BB962C8B-B14F-4D97-AF65-F5344CB8AC3E}">
        <p14:creationId xmlns:p14="http://schemas.microsoft.com/office/powerpoint/2010/main" val="33012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9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 have </a:t>
            </a:r>
            <a:r>
              <a:rPr lang="en-US" sz="4000" i="1" u="sng" dirty="0"/>
              <a:t>K</a:t>
            </a:r>
            <a:r>
              <a:rPr lang="en-US" sz="4000" u="sng" dirty="0"/>
              <a:t>, now what?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21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We can: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Predict the direction in which a reaction mixture will proceed to reach equilibrium.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Calculate the concentration of reactants and products once equilibrium has been reached.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Predict if and which direction the equilibrium will shift upon perturbation.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5063" y="217716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latin typeface="Arial" charset="0"/>
              </a:rPr>
              <a:t>Change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547626" y="2177160"/>
            <a:ext cx="332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Shifts the Equilibrium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9263" y="307832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Decrease volume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39263" y="2646520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Increase volume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22188" y="2646520"/>
            <a:ext cx="397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111063" y="3078320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grpSp>
        <p:nvGrpSpPr>
          <p:cNvPr id="13" name="Group 7"/>
          <p:cNvGrpSpPr/>
          <p:nvPr/>
        </p:nvGrpSpPr>
        <p:grpSpPr>
          <a:xfrm>
            <a:off x="3008763" y="1169412"/>
            <a:ext cx="3108543" cy="584775"/>
            <a:chOff x="2718483" y="1679518"/>
            <a:chExt cx="3108543" cy="58477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+ B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8437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15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69786" y="2169903"/>
            <a:ext cx="86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Shift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820933" y="3061289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922531" y="2629489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2) Change in Volume</a:t>
            </a:r>
          </a:p>
        </p:txBody>
      </p:sp>
      <p:sp>
        <p:nvSpPr>
          <p:cNvPr id="2" name="Rectangle 1"/>
          <p:cNvSpPr/>
          <p:nvPr/>
        </p:nvSpPr>
        <p:spPr>
          <a:xfrm>
            <a:off x="-49680" y="3728686"/>
            <a:ext cx="9206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Changes in V will not cause the equilibrium to shift if </a:t>
            </a:r>
            <a:r>
              <a:rPr lang="en-US" sz="2400" dirty="0" err="1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400" i="1" dirty="0" err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gas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= 0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.</a:t>
            </a:r>
            <a:endParaRPr lang="en-US" altLang="en-US" sz="2400" dirty="0"/>
          </a:p>
        </p:txBody>
      </p:sp>
      <p:grpSp>
        <p:nvGrpSpPr>
          <p:cNvPr id="25" name="Group 7"/>
          <p:cNvGrpSpPr/>
          <p:nvPr/>
        </p:nvGrpSpPr>
        <p:grpSpPr>
          <a:xfrm>
            <a:off x="2522551" y="4442375"/>
            <a:ext cx="4123245" cy="584775"/>
            <a:chOff x="2718483" y="1679518"/>
            <a:chExt cx="4123245" cy="584775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1232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A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r>
                <a:rPr lang="en-US" sz="3200" dirty="0"/>
                <a:t> + B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r>
                <a:rPr lang="en-US" sz="3200" dirty="0"/>
                <a:t>          C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r>
                <a:rPr lang="en-US" sz="3200" dirty="0"/>
                <a:t> + B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r>
                <a:rPr lang="en-US" sz="3200" dirty="0"/>
                <a:t> </a:t>
              </a:r>
              <a:endParaRPr lang="en-US" sz="3200" i="1" dirty="0"/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8438" name="CS ChemDraw Drawing" r:id="rId5" imgW="1014619" imgH="243270" progId="ChemDraw.Document.6.0">
                    <p:embed/>
                  </p:oleObj>
                </mc:Choice>
                <mc:Fallback>
                  <p:oleObj name="CS ChemDraw Drawing" r:id="rId5" imgW="1014619" imgH="243270" progId="ChemDraw.Document.6.0">
                    <p:embed/>
                    <p:pic>
                      <p:nvPicPr>
                        <p:cNvPr id="2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7"/>
          <p:cNvGrpSpPr/>
          <p:nvPr/>
        </p:nvGrpSpPr>
        <p:grpSpPr>
          <a:xfrm>
            <a:off x="2907164" y="5741400"/>
            <a:ext cx="3316934" cy="584775"/>
            <a:chOff x="2732997" y="1679518"/>
            <a:chExt cx="3316934" cy="584775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2732997" y="1679518"/>
              <a:ext cx="33169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A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r>
                <a:rPr lang="en-US" sz="3200" dirty="0"/>
                <a:t> + B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r>
                <a:rPr lang="en-US" sz="3200" dirty="0"/>
                <a:t>          2C</a:t>
              </a:r>
              <a:r>
                <a:rPr lang="en-US" sz="3200" baseline="-25000" dirty="0"/>
                <a:t>(</a:t>
              </a:r>
              <a:r>
                <a:rPr lang="en-US" sz="3200" i="1" baseline="-25000" dirty="0"/>
                <a:t>g</a:t>
              </a:r>
              <a:r>
                <a:rPr lang="en-US" sz="3200" baseline="-25000" dirty="0"/>
                <a:t>)</a:t>
              </a:r>
              <a:endParaRPr lang="en-US" sz="3200" i="1" dirty="0"/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8439" name="CS ChemDraw Drawing" r:id="rId6" imgW="1014619" imgH="243270" progId="ChemDraw.Document.6.0">
                    <p:embed/>
                  </p:oleObj>
                </mc:Choice>
                <mc:Fallback>
                  <p:oleObj name="CS ChemDraw Drawing" r:id="rId6" imgW="1014619" imgH="243270" progId="ChemDraw.Document.6.0">
                    <p:embed/>
                    <p:pic>
                      <p:nvPicPr>
                        <p:cNvPr id="3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4281711" y="5210616"/>
            <a:ext cx="56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1671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3) Adding an Inert Gas 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 bwMode="auto">
          <a:xfrm>
            <a:off x="152405" y="997878"/>
            <a:ext cx="9006114" cy="19485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Adding an inert gas has </a:t>
            </a:r>
            <a:r>
              <a:rPr lang="en-US" sz="2400" b="1" i="1" dirty="0">
                <a:ea typeface="ＭＳ Ｐゴシック" pitchFamily="34" charset="-128"/>
                <a:cs typeface="Arial" pitchFamily="34" charset="0"/>
              </a:rPr>
              <a:t>no effect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 on the equilibrium position, as long as the volume does not change.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Inert gas = a gas not involved in the reaction.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This is because all concentrations and partial pressures remain unchanged.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2286935" y="3329042"/>
            <a:ext cx="3918881" cy="523220"/>
            <a:chOff x="457200" y="1204686"/>
            <a:chExt cx="4087092" cy="523220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57200" y="1204686"/>
              <a:ext cx="40870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Calibri" pitchFamily="34" charset="0"/>
                  <a:cs typeface="Arial" pitchFamily="34" charset="0"/>
                </a:rPr>
                <a:t>C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   +   O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                     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CO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9094" y="1349827"/>
              <a:ext cx="770249" cy="27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6288832" y="4197110"/>
            <a:ext cx="1457922" cy="931796"/>
            <a:chOff x="3842636" y="2680388"/>
            <a:chExt cx="1457922" cy="931796"/>
          </a:xfrm>
        </p:grpSpPr>
        <p:grpSp>
          <p:nvGrpSpPr>
            <p:cNvPr id="23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25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768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000" baseline="-25000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26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17178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29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4757150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2818" y="4372370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defRPr/>
            </a:pPr>
            <a:r>
              <a:rPr lang="en-US" sz="2800" kern="0" dirty="0">
                <a:solidFill>
                  <a:srgbClr val="0000FF"/>
                </a:solidFill>
                <a:latin typeface="Calibri" pitchFamily="34" charset="0"/>
              </a:rPr>
              <a:t>Add N</a:t>
            </a:r>
            <a:r>
              <a:rPr lang="en-US" sz="2800" kern="0" baseline="-25000" dirty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 sz="2800" kern="0" dirty="0">
                <a:solidFill>
                  <a:srgbClr val="0000FF"/>
                </a:solidFill>
                <a:latin typeface="Calibri" pitchFamily="34" charset="0"/>
              </a:rPr>
              <a:t> to the reaction chamber.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674627" y="5313491"/>
            <a:ext cx="1457922" cy="931796"/>
            <a:chOff x="3842636" y="2680388"/>
            <a:chExt cx="1457922" cy="931796"/>
          </a:xfrm>
        </p:grpSpPr>
        <p:grpSp>
          <p:nvGrpSpPr>
            <p:cNvPr id="32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34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673497" cy="40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Q</a:t>
                </a: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36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17178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38" name="Straight Connector 37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33" name="TextBox 17"/>
            <p:cNvSpPr txBox="1">
              <a:spLocks noChangeArrowheads="1"/>
            </p:cNvSpPr>
            <p:nvPr/>
          </p:nvSpPr>
          <p:spPr bwMode="auto">
            <a:xfrm>
              <a:off x="4858748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98795" y="55153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Calibri" pitchFamily="34" charset="0"/>
              </a:rPr>
              <a:t>Q = K 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788029" y="2501677"/>
            <a:ext cx="8515627" cy="1301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15888" indent="-115888">
              <a:spcBef>
                <a:spcPts val="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-Changing the </a:t>
            </a:r>
            <a:r>
              <a:rPr lang="en-US" sz="2400" u="sng" dirty="0">
                <a:ea typeface="ＭＳ Ｐゴシック" pitchFamily="34" charset="-128"/>
                <a:cs typeface="Arial" pitchFamily="34" charset="0"/>
              </a:rPr>
              <a:t>concentration of a gaseous 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component causes the   equilibrium to shift according to LCP.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-Changing [Solids] and [liquids] do not influence the equilibrium.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08763" y="1009758"/>
            <a:ext cx="3108543" cy="584775"/>
            <a:chOff x="2718483" y="1679518"/>
            <a:chExt cx="3108543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+ B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r>
                <a:rPr lang="en-US" sz="3200" dirty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459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76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02234" y="1611559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We can change pressure in a reaction vessel three different ways: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208250" y="2067346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1) Add A, B or C 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214878" y="3885710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2) Increasing or decreasing the volume of the chamber.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210141" y="5281903"/>
            <a:ext cx="8935750" cy="6009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3) Adding an inert gas (a gas not involved in the </a:t>
            </a:r>
            <a:r>
              <a:rPr lang="en-US" sz="2400" dirty="0" err="1">
                <a:ea typeface="ＭＳ Ｐゴシック" pitchFamily="34" charset="-128"/>
                <a:cs typeface="Arial" pitchFamily="34" charset="0"/>
              </a:rPr>
              <a:t>rxn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904" y="6339734"/>
            <a:ext cx="8355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Changes in pressure have </a:t>
            </a:r>
            <a:r>
              <a:rPr lang="en-US" sz="2400" b="1" i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do not change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the value of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786616" y="4329836"/>
            <a:ext cx="8120742" cy="9388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-Decreasing volume favors side with less gas molecules.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-Changes in volume do not affect s, l or </a:t>
            </a:r>
            <a:r>
              <a:rPr lang="en-US" sz="2400" dirty="0" err="1">
                <a:ea typeface="ＭＳ Ｐゴシック" pitchFamily="34" charset="-128"/>
                <a:cs typeface="Arial" pitchFamily="34" charset="0"/>
              </a:rPr>
              <a:t>aq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 species.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786616" y="5747834"/>
            <a:ext cx="8120742" cy="5078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>
                <a:ea typeface="ＭＳ Ｐゴシック" pitchFamily="34" charset="-128"/>
                <a:cs typeface="Arial" pitchFamily="34" charset="0"/>
              </a:rPr>
              <a:t>-Inert gas does not shift the reaction.</a:t>
            </a:r>
          </a:p>
        </p:txBody>
      </p:sp>
    </p:spTree>
    <p:extLst>
      <p:ext uri="{BB962C8B-B14F-4D97-AF65-F5344CB8AC3E}">
        <p14:creationId xmlns:p14="http://schemas.microsoft.com/office/powerpoint/2010/main" val="2574378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33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35003" y="685806"/>
            <a:ext cx="7870371" cy="954107"/>
          </a:xfrm>
        </p:spPr>
        <p:txBody>
          <a:bodyPr wrap="square">
            <a:sp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n-US" altLang="en-US" sz="2800" dirty="0"/>
              <a:t>How will </a:t>
            </a:r>
            <a:r>
              <a:rPr lang="en-US" altLang="en-US" sz="2800" b="1" dirty="0"/>
              <a:t>decreasing the volume </a:t>
            </a:r>
            <a:r>
              <a:rPr lang="en-US" altLang="en-US" sz="2800" dirty="0"/>
              <a:t>affect the equilibrium in each of the following reactions?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01914" y="2413362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1) 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I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2HI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0942" y="3212348"/>
            <a:ext cx="660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4NH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+ 5O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4NO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+ 6H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33512" y="4966087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4)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3(</a:t>
            </a:r>
            <a:r>
              <a:rPr lang="en-US" sz="2800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aq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26863" y="4065345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3)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CaF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2(s)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Ca</a:t>
            </a:r>
            <a:r>
              <a:rPr lang="en-US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2+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(aq)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+ 2F</a:t>
            </a:r>
            <a:r>
              <a:rPr lang="en-US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(aq)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9124" y="5887730"/>
            <a:ext cx="668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5)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3Fe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+ 4H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Fe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4(s)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+ 4H</a:t>
            </a:r>
            <a:r>
              <a:rPr lang="en-US" sz="28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2(g)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11186" y="220873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Question: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27" y="1625153"/>
            <a:ext cx="907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" algn="ctr"/>
            <a:r>
              <a:rPr lang="en-US" sz="3200" dirty="0">
                <a:solidFill>
                  <a:srgbClr val="0000FF"/>
                </a:solidFill>
              </a:rPr>
              <a:t>A) Shift Left         B) Stay the same      C) Shift right </a:t>
            </a:r>
          </a:p>
        </p:txBody>
      </p:sp>
    </p:spTree>
    <p:extLst>
      <p:ext uri="{BB962C8B-B14F-4D97-AF65-F5344CB8AC3E}">
        <p14:creationId xmlns:p14="http://schemas.microsoft.com/office/powerpoint/2010/main" val="418522109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Text Box 7"/>
          <p:cNvSpPr txBox="1">
            <a:spLocks noChangeArrowheads="1"/>
          </p:cNvSpPr>
          <p:nvPr/>
        </p:nvSpPr>
        <p:spPr bwMode="auto">
          <a:xfrm>
            <a:off x="722106" y="889008"/>
            <a:ext cx="8117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cs typeface="Arial" pitchFamily="34" charset="0"/>
              </a:rPr>
              <a:t>How would you change the volume of each of the following reactions to </a:t>
            </a:r>
            <a:r>
              <a:rPr lang="en-US" sz="2400" b="0" i="1" dirty="0">
                <a:cs typeface="Arial" pitchFamily="34" charset="0"/>
              </a:rPr>
              <a:t>increase</a:t>
            </a:r>
            <a:r>
              <a:rPr lang="en-US" sz="2400" b="0" dirty="0">
                <a:cs typeface="Arial" pitchFamily="34" charset="0"/>
              </a:rPr>
              <a:t> the yield of the products?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828799" y="1981201"/>
            <a:ext cx="6073669" cy="461665"/>
            <a:chOff x="1828800" y="1981200"/>
            <a:chExt cx="4648200" cy="461734"/>
          </a:xfrm>
        </p:grpSpPr>
        <p:sp>
          <p:nvSpPr>
            <p:cNvPr id="100364" name="Text Box 8"/>
            <p:cNvSpPr txBox="1">
              <a:spLocks noChangeArrowheads="1"/>
            </p:cNvSpPr>
            <p:nvPr/>
          </p:nvSpPr>
          <p:spPr bwMode="auto">
            <a:xfrm>
              <a:off x="1828800" y="1981200"/>
              <a:ext cx="4648200" cy="46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(a)</a:t>
              </a:r>
              <a:r>
                <a:rPr lang="en-US" sz="2400" b="0" dirty="0">
                  <a:cs typeface="Arial" pitchFamily="34" charset="0"/>
                </a:rPr>
                <a:t>  CaCO</a:t>
              </a:r>
              <a:r>
                <a:rPr lang="en-US" sz="2400" b="0" baseline="-25000" dirty="0">
                  <a:cs typeface="Arial" pitchFamily="34" charset="0"/>
                </a:rPr>
                <a:t>3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s</a:t>
              </a:r>
              <a:r>
                <a:rPr lang="en-US" sz="2400" b="0" dirty="0">
                  <a:cs typeface="Arial" pitchFamily="34" charset="0"/>
                </a:rPr>
                <a:t>)             </a:t>
              </a:r>
              <a:r>
                <a:rPr lang="en-US" sz="2400" b="0" dirty="0" err="1">
                  <a:cs typeface="Arial" pitchFamily="34" charset="0"/>
                </a:rPr>
                <a:t>CaO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s</a:t>
              </a:r>
              <a:r>
                <a:rPr lang="en-US" sz="2400" b="0" dirty="0">
                  <a:cs typeface="Arial" pitchFamily="34" charset="0"/>
                </a:rPr>
                <a:t>)  + CO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036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6450" y="2078188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828799" y="3454381"/>
            <a:ext cx="4978417" cy="461665"/>
            <a:chOff x="1828800" y="2438400"/>
            <a:chExt cx="3810000" cy="461734"/>
          </a:xfrm>
        </p:grpSpPr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1828800" y="2438400"/>
              <a:ext cx="3810000" cy="46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(b)</a:t>
              </a:r>
              <a:r>
                <a:rPr lang="en-US" sz="2400" b="0" dirty="0">
                  <a:cs typeface="Arial" pitchFamily="34" charset="0"/>
                </a:rPr>
                <a:t>  S(</a:t>
              </a:r>
              <a:r>
                <a:rPr lang="en-US" sz="2400" b="0" i="1" dirty="0">
                  <a:cs typeface="Arial" pitchFamily="34" charset="0"/>
                </a:rPr>
                <a:t>s</a:t>
              </a:r>
              <a:r>
                <a:rPr lang="en-US" sz="2400" b="0" dirty="0">
                  <a:cs typeface="Arial" pitchFamily="34" charset="0"/>
                </a:rPr>
                <a:t>) + 3F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             SF</a:t>
              </a:r>
              <a:r>
                <a:rPr lang="en-US" sz="2400" b="0" baseline="-25000" dirty="0">
                  <a:cs typeface="Arial" pitchFamily="34" charset="0"/>
                </a:rPr>
                <a:t>6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036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89542" y="2506356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828800" y="4927559"/>
            <a:ext cx="4934857" cy="830997"/>
            <a:chOff x="1828800" y="2895600"/>
            <a:chExt cx="3776663" cy="831122"/>
          </a:xfrm>
        </p:grpSpPr>
        <p:sp>
          <p:nvSpPr>
            <p:cNvPr id="100360" name="Text Box 12"/>
            <p:cNvSpPr txBox="1">
              <a:spLocks noChangeArrowheads="1"/>
            </p:cNvSpPr>
            <p:nvPr/>
          </p:nvSpPr>
          <p:spPr bwMode="auto">
            <a:xfrm>
              <a:off x="1828800" y="2895600"/>
              <a:ext cx="377666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(c)</a:t>
              </a:r>
              <a:r>
                <a:rPr lang="en-US" sz="2400" b="0" dirty="0">
                  <a:cs typeface="Arial" pitchFamily="34" charset="0"/>
                </a:rPr>
                <a:t>  Cl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 + I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             2ICl(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036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5695" y="2992589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57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Pressure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Factors that Affect Equilibrium</a:t>
            </a:r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0483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9830" y="47534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209963"/>
      </p:ext>
    </p:extLst>
  </p:cSld>
  <p:clrMapOvr>
    <a:masterClrMapping/>
  </p:clrMapOvr>
  <p:transition>
    <p:split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116" y="92892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Temperature changes both </a:t>
            </a:r>
            <a:r>
              <a:rPr lang="en-US" sz="2400" b="1" dirty="0"/>
              <a:t>the equilibrium concentrations and the equilibrium constant</a:t>
            </a:r>
            <a:r>
              <a:rPr lang="en-US" sz="2400" b="0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00955" y="2238773"/>
            <a:ext cx="2356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rate</a:t>
            </a:r>
            <a:r>
              <a:rPr lang="en-US" altLang="en-US" baseline="-25000" dirty="0" err="1"/>
              <a:t>A</a:t>
            </a:r>
            <a:r>
              <a:rPr lang="en-US" altLang="en-US" baseline="-25000" dirty="0" err="1">
                <a:sym typeface="Wingdings"/>
              </a:rPr>
              <a:t></a:t>
            </a:r>
            <a:r>
              <a:rPr lang="en-US" altLang="en-US" baseline="-25000" dirty="0" err="1"/>
              <a:t>B</a:t>
            </a:r>
            <a:r>
              <a:rPr lang="en-US" altLang="en-US" dirty="0"/>
              <a:t> = 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A</a:t>
            </a:r>
            <a:r>
              <a:rPr lang="en-US" altLang="en-US" dirty="0"/>
              <a:t> [A]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08973" y="2766562"/>
            <a:ext cx="2345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rate</a:t>
            </a:r>
            <a:r>
              <a:rPr lang="en-US" altLang="en-US" baseline="-25000" dirty="0" err="1"/>
              <a:t>B</a:t>
            </a:r>
            <a:r>
              <a:rPr lang="en-US" altLang="en-US" baseline="-25000" dirty="0" err="1">
                <a:sym typeface="Wingdings"/>
              </a:rPr>
              <a:t></a:t>
            </a:r>
            <a:r>
              <a:rPr lang="en-US" altLang="en-US" baseline="-25000" dirty="0" err="1"/>
              <a:t>A</a:t>
            </a:r>
            <a:r>
              <a:rPr lang="en-US" altLang="en-US" dirty="0"/>
              <a:t> =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[B]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4270" y="2181950"/>
            <a:ext cx="2541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rate</a:t>
            </a:r>
            <a:r>
              <a:rPr lang="en-US" altLang="en-US" baseline="-25000" dirty="0" err="1"/>
              <a:t>A</a:t>
            </a:r>
            <a:r>
              <a:rPr lang="en-US" altLang="en-US" baseline="-25000" dirty="0" err="1">
                <a:sym typeface="Wingdings"/>
              </a:rPr>
              <a:t></a:t>
            </a:r>
            <a:r>
              <a:rPr lang="en-US" altLang="en-US" baseline="-25000" dirty="0" err="1"/>
              <a:t>B</a:t>
            </a:r>
            <a:r>
              <a:rPr lang="en-US" altLang="en-US" dirty="0"/>
              <a:t> = </a:t>
            </a:r>
            <a:r>
              <a:rPr lang="en-US" altLang="en-US" dirty="0" err="1"/>
              <a:t>rate</a:t>
            </a:r>
            <a:r>
              <a:rPr lang="en-US" altLang="en-US" baseline="-25000" dirty="0" err="1"/>
              <a:t>B</a:t>
            </a:r>
            <a:r>
              <a:rPr lang="en-US" altLang="en-US" baseline="-25000" dirty="0" err="1">
                <a:sym typeface="Wingdings"/>
              </a:rPr>
              <a:t></a:t>
            </a:r>
            <a:r>
              <a:rPr lang="en-US" altLang="en-US" baseline="-25000" dirty="0" err="1"/>
              <a:t>A</a:t>
            </a:r>
            <a:endParaRPr lang="en-US" alt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62841" y="2708506"/>
            <a:ext cx="215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/>
              <a:t>k</a:t>
            </a:r>
            <a:r>
              <a:rPr lang="en-US" altLang="en-US" i="1" baseline="-25000" dirty="0"/>
              <a:t>A</a:t>
            </a:r>
            <a:r>
              <a:rPr lang="en-US" altLang="en-US" dirty="0"/>
              <a:t> [A] =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B</a:t>
            </a:r>
            <a:r>
              <a:rPr lang="en-US" altLang="en-US" dirty="0"/>
              <a:t> [B]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07443" y="3571078"/>
            <a:ext cx="1436123" cy="942658"/>
            <a:chOff x="3224373" y="5689200"/>
            <a:chExt cx="1436123" cy="942658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[B]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</a:t>
              </a:r>
              <a:endParaRPr lang="en-US" sz="2400" b="1" dirty="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248952" y="5689200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/>
                <a:t>k</a:t>
              </a:r>
              <a:r>
                <a:rPr lang="en-US" altLang="en-US" i="1" baseline="-25000" dirty="0"/>
                <a:t>A</a:t>
              </a:r>
              <a:endParaRPr lang="en-US" alt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52799" y="6154993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[A]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224373" y="6156232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err="1"/>
                <a:t>k</a:t>
              </a:r>
              <a:r>
                <a:rPr lang="en-US" altLang="en-US" i="1" baseline="-25000" dirty="0" err="1"/>
                <a:t>B</a:t>
              </a:r>
              <a:endParaRPr lang="en-US" alt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36088" y="379567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=</a:t>
            </a:r>
            <a:endParaRPr lang="en-US" sz="2400" b="1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57584" y="3752975"/>
            <a:ext cx="546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dirty="0"/>
              <a:t>K</a:t>
            </a:r>
            <a:endParaRPr lang="en-US" altLang="en-US" sz="32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2553" y="1526264"/>
            <a:ext cx="1636409" cy="523220"/>
            <a:chOff x="963172" y="5402179"/>
            <a:chExt cx="1636409" cy="523220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963172" y="5402179"/>
              <a:ext cx="16364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800" dirty="0"/>
                <a:t>A          B</a:t>
              </a:r>
            </a:p>
          </p:txBody>
        </p:sp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1410901" y="5592279"/>
            <a:ext cx="762000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1508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0901" y="5592279"/>
                          <a:ext cx="762000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7" name="Straight Arrow Connector 26"/>
          <p:cNvCxnSpPr/>
          <p:nvPr/>
        </p:nvCxnSpPr>
        <p:spPr>
          <a:xfrm>
            <a:off x="2510665" y="3647822"/>
            <a:ext cx="962526" cy="182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8638" y="3373206"/>
            <a:ext cx="2209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Rate </a:t>
            </a:r>
            <a:r>
              <a:rPr lang="en-US" sz="2000" u="sng" dirty="0">
                <a:solidFill>
                  <a:srgbClr val="FF0000"/>
                </a:solidFill>
              </a:rPr>
              <a:t>constant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en-US" dirty="0">
                <a:solidFill>
                  <a:srgbClr val="FF0000"/>
                </a:solidFill>
              </a:rPr>
              <a:t>B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8533" y="3862489"/>
            <a:ext cx="2209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Rate </a:t>
            </a:r>
            <a:r>
              <a:rPr lang="en-US" sz="2000" u="sng" dirty="0">
                <a:solidFill>
                  <a:srgbClr val="FF0000"/>
                </a:solidFill>
              </a:rPr>
              <a:t>constant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en-US" dirty="0">
                <a:solidFill>
                  <a:srgbClr val="FF0000"/>
                </a:solidFill>
              </a:rPr>
              <a:t>A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28312" y="4088981"/>
            <a:ext cx="962526" cy="182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4" y="4731662"/>
            <a:ext cx="3880303" cy="865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u="sng" dirty="0">
                <a:solidFill>
                  <a:srgbClr val="0000FF"/>
                </a:solidFill>
              </a:rPr>
              <a:t>Arrhenius Equation</a:t>
            </a:r>
          </a:p>
        </p:txBody>
      </p:sp>
      <p:graphicFrame>
        <p:nvGraphicFramePr>
          <p:cNvPr id="3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5694" y="5474607"/>
          <a:ext cx="26066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09" name="Equation" r:id="rId5" imgW="952560" imgH="254160" progId="Equation.3">
                  <p:embed/>
                </p:oleObj>
              </mc:Choice>
              <mc:Fallback>
                <p:oleObj name="Equation" r:id="rId5" imgW="952560" imgH="254160" progId="Equation.3">
                  <p:embed/>
                  <p:pic>
                    <p:nvPicPr>
                      <p:cNvPr id="32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94" y="5474607"/>
                        <a:ext cx="26066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877000" y="4869941"/>
            <a:ext cx="3831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7030A0"/>
                </a:solidFill>
              </a:rPr>
              <a:t>k</a:t>
            </a:r>
            <a:r>
              <a:rPr lang="en-US" sz="2800" i="1" baseline="-25000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rgbClr val="7030A0"/>
                </a:solidFill>
              </a:rPr>
              <a:t>, </a:t>
            </a:r>
            <a:r>
              <a:rPr lang="en-US" sz="2800" i="1" dirty="0" err="1">
                <a:solidFill>
                  <a:srgbClr val="7030A0"/>
                </a:solidFill>
              </a:rPr>
              <a:t>k</a:t>
            </a:r>
            <a:r>
              <a:rPr lang="en-US" sz="2800" i="1" baseline="-25000" dirty="0" err="1">
                <a:solidFill>
                  <a:srgbClr val="7030A0"/>
                </a:solidFill>
              </a:rPr>
              <a:t>B</a:t>
            </a:r>
            <a:r>
              <a:rPr lang="en-US" sz="2800" dirty="0">
                <a:solidFill>
                  <a:srgbClr val="7030A0"/>
                </a:solidFill>
              </a:rPr>
              <a:t> and </a:t>
            </a:r>
            <a:r>
              <a:rPr lang="en-US" sz="2800" i="1" dirty="0">
                <a:solidFill>
                  <a:srgbClr val="7030A0"/>
                </a:solidFill>
              </a:rPr>
              <a:t>K</a:t>
            </a:r>
            <a:r>
              <a:rPr lang="en-US" sz="2800" dirty="0">
                <a:solidFill>
                  <a:srgbClr val="7030A0"/>
                </a:solidFill>
              </a:rPr>
              <a:t> are temperature dependent!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67085" y="3773713"/>
            <a:ext cx="551544" cy="5515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9085" y="3577769"/>
            <a:ext cx="551544" cy="102325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  <p:bldP spid="21" grpId="0"/>
      <p:bldP spid="28" grpId="0"/>
      <p:bldP spid="29" grpId="0"/>
      <p:bldP spid="31" grpId="0"/>
      <p:bldP spid="33" grpId="0"/>
      <p:bldP spid="34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9791" y="2425699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/>
              <a:t>product</a:t>
            </a:r>
            <a:r>
              <a:rPr lang="en-US" sz="2400" b="0" dirty="0"/>
              <a:t> in an </a:t>
            </a:r>
            <a:r>
              <a:rPr lang="en-US" sz="2400" i="1" dirty="0"/>
              <a:t>exothermic</a:t>
            </a:r>
            <a:r>
              <a:rPr lang="en-US" sz="2400" b="0" dirty="0"/>
              <a:t> 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&lt; 0 or –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dirty="0"/>
              <a:t>)</a:t>
            </a:r>
            <a:r>
              <a:rPr lang="en-US" sz="2400" b="0" dirty="0"/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4628" y="1179259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To determine the effect of a change in temperature on equilibrium, heat is considered a component of the system.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2732995" y="3010922"/>
            <a:ext cx="4871270" cy="584775"/>
            <a:chOff x="2718483" y="1679518"/>
            <a:chExt cx="4871270" cy="584775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>
                  <a:solidFill>
                    <a:prstClr val="black"/>
                  </a:solidFill>
                </a:rPr>
                <a:t>  </a:t>
              </a:r>
              <a:r>
                <a:rPr lang="en-US" sz="3200" dirty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32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1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7041" y="4116607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/>
              <a:t>reactant</a:t>
            </a:r>
            <a:r>
              <a:rPr lang="en-US" sz="2400" b="0" dirty="0"/>
              <a:t> in an </a:t>
            </a:r>
            <a:r>
              <a:rPr lang="en-US" sz="2400" i="1" dirty="0"/>
              <a:t>endothermic</a:t>
            </a:r>
            <a:r>
              <a:rPr lang="en-US" sz="2400" b="0" dirty="0"/>
              <a:t> 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&gt; 0 or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dirty="0"/>
              <a:t>)</a:t>
            </a:r>
            <a:r>
              <a:rPr lang="en-US" sz="2400" b="0" dirty="0"/>
              <a:t>.</a:t>
            </a:r>
          </a:p>
        </p:txBody>
      </p:sp>
      <p:grpSp>
        <p:nvGrpSpPr>
          <p:cNvPr id="14" name="Group 7"/>
          <p:cNvGrpSpPr/>
          <p:nvPr/>
        </p:nvGrpSpPr>
        <p:grpSpPr>
          <a:xfrm>
            <a:off x="1593646" y="4803438"/>
            <a:ext cx="4783682" cy="584775"/>
            <a:chOff x="2718483" y="1679518"/>
            <a:chExt cx="4783682" cy="584775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78368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heat</a:t>
              </a:r>
              <a:r>
                <a:rPr lang="en-US" sz="3200" i="1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5387175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2533" name="CS ChemDraw Drawing" r:id="rId5" imgW="1014619" imgH="243270" progId="ChemDraw.Document.6.0">
                    <p:embed/>
                  </p:oleObj>
                </mc:Choice>
                <mc:Fallback>
                  <p:oleObj name="CS ChemDraw Drawing" r:id="rId5" imgW="1014619" imgH="243270" progId="ChemDraw.Document.6.0">
                    <p:embed/>
                    <p:pic>
                      <p:nvPicPr>
                        <p:cNvPr id="1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7175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192" y="1121227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/>
              <a:t>product</a:t>
            </a:r>
            <a:r>
              <a:rPr lang="en-US" sz="2400" b="0" dirty="0"/>
              <a:t> in an </a:t>
            </a:r>
            <a:r>
              <a:rPr lang="en-US" sz="2400" i="1" dirty="0"/>
              <a:t>exothermic</a:t>
            </a:r>
            <a:r>
              <a:rPr lang="en-US" sz="2400" b="0" dirty="0"/>
              <a:t> 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&lt; 0 or –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dirty="0"/>
              <a:t>)</a:t>
            </a:r>
            <a:r>
              <a:rPr lang="en-US" sz="2400" b="0" dirty="0"/>
              <a:t>.</a:t>
            </a:r>
          </a:p>
        </p:txBody>
      </p:sp>
      <p:grpSp>
        <p:nvGrpSpPr>
          <p:cNvPr id="6" name="Group 7"/>
          <p:cNvGrpSpPr/>
          <p:nvPr/>
        </p:nvGrpSpPr>
        <p:grpSpPr>
          <a:xfrm>
            <a:off x="2631396" y="1706450"/>
            <a:ext cx="4871270" cy="584775"/>
            <a:chOff x="2718483" y="1679518"/>
            <a:chExt cx="4871270" cy="584775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>
                  <a:solidFill>
                    <a:prstClr val="black"/>
                  </a:solidFill>
                </a:rPr>
                <a:t>  </a:t>
              </a:r>
              <a:r>
                <a:rPr lang="en-US" sz="3200" dirty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557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430900" y="2551635"/>
            <a:ext cx="677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happens if we </a:t>
            </a:r>
            <a:r>
              <a:rPr lang="en-US" sz="2400" b="1" u="sng" dirty="0">
                <a:solidFill>
                  <a:srgbClr val="0000FF"/>
                </a:solidFill>
              </a:rPr>
              <a:t>increase</a:t>
            </a:r>
            <a:r>
              <a:rPr lang="en-US" sz="2400" dirty="0">
                <a:solidFill>
                  <a:srgbClr val="0000FF"/>
                </a:solidFill>
              </a:rPr>
              <a:t> the temperature?</a:t>
            </a:r>
          </a:p>
        </p:txBody>
      </p:sp>
      <p:grpSp>
        <p:nvGrpSpPr>
          <p:cNvPr id="17" name="Group 7"/>
          <p:cNvGrpSpPr/>
          <p:nvPr/>
        </p:nvGrpSpPr>
        <p:grpSpPr>
          <a:xfrm>
            <a:off x="2130658" y="3411883"/>
            <a:ext cx="4871270" cy="584775"/>
            <a:chOff x="2718483" y="1679518"/>
            <a:chExt cx="4871270" cy="584775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>
                  <a:solidFill>
                    <a:prstClr val="black"/>
                  </a:solidFill>
                </a:rPr>
                <a:t>  </a:t>
              </a:r>
              <a:r>
                <a:rPr lang="en-US" sz="3200" dirty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558" name="CS ChemDraw Drawing" r:id="rId5" imgW="1014619" imgH="243270" progId="ChemDraw.Document.6.0">
                    <p:embed/>
                  </p:oleObj>
                </mc:Choice>
                <mc:Fallback>
                  <p:oleObj name="CS ChemDraw Drawing" r:id="rId5" imgW="1014619" imgH="243270" progId="ChemDraw.Document.6.0">
                    <p:embed/>
                    <p:pic>
                      <p:nvPicPr>
                        <p:cNvPr id="1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7413510" y="3186298"/>
            <a:ext cx="1048317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Heat is added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15311" y="322220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89943" y="3367316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4283" y="4093030"/>
            <a:ext cx="550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Reaction shifts left, K decreases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128" y="4721515"/>
            <a:ext cx="677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happens if we </a:t>
            </a:r>
            <a:r>
              <a:rPr lang="en-US" sz="2400" b="1" u="sng" dirty="0">
                <a:solidFill>
                  <a:srgbClr val="0000FF"/>
                </a:solidFill>
              </a:rPr>
              <a:t>decrease</a:t>
            </a:r>
            <a:r>
              <a:rPr lang="en-US" sz="2400" dirty="0">
                <a:solidFill>
                  <a:srgbClr val="0000FF"/>
                </a:solidFill>
              </a:rPr>
              <a:t> the temperature?</a:t>
            </a:r>
          </a:p>
        </p:txBody>
      </p:sp>
      <p:grpSp>
        <p:nvGrpSpPr>
          <p:cNvPr id="25" name="Group 7"/>
          <p:cNvGrpSpPr/>
          <p:nvPr/>
        </p:nvGrpSpPr>
        <p:grpSpPr>
          <a:xfrm>
            <a:off x="2108886" y="5581763"/>
            <a:ext cx="4871270" cy="584775"/>
            <a:chOff x="2718483" y="1679518"/>
            <a:chExt cx="4871270" cy="584775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>
                  <a:solidFill>
                    <a:prstClr val="black"/>
                  </a:solidFill>
                </a:rPr>
                <a:t>  </a:t>
              </a:r>
              <a:r>
                <a:rPr lang="en-US" sz="3200" dirty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3559" name="CS ChemDraw Drawing" r:id="rId6" imgW="1014619" imgH="243270" progId="ChemDraw.Document.6.0">
                    <p:embed/>
                  </p:oleObj>
                </mc:Choice>
                <mc:Fallback>
                  <p:oleObj name="CS ChemDraw Drawing" r:id="rId6" imgW="1014619" imgH="243270" progId="ChemDraw.Document.6.0">
                    <p:embed/>
                    <p:pic>
                      <p:nvPicPr>
                        <p:cNvPr id="2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7145000" y="5356178"/>
            <a:ext cx="1752262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Heat is taken away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08053" y="6074252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68171" y="5537196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2511" y="6335480"/>
            <a:ext cx="550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Reaction shifts right, K increases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3" grpId="0"/>
      <p:bldP spid="24" grpId="0"/>
      <p:bldP spid="28" grpId="0" animBg="1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859316" y="985388"/>
            <a:ext cx="3416320" cy="523220"/>
            <a:chOff x="2946400" y="898304"/>
            <a:chExt cx="3416320" cy="523220"/>
          </a:xfrm>
        </p:grpSpPr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946400" y="898304"/>
              <a:ext cx="34163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                </a:t>
              </a:r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>
                  <a:latin typeface="Arial" charset="0"/>
                </a:rPr>
                <a:t>NO</a:t>
              </a:r>
              <a:r>
                <a:rPr lang="en-US" sz="2800" baseline="-25000" dirty="0">
                  <a:latin typeface="Arial" charset="0"/>
                </a:rPr>
                <a:t>2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249333" y="1088570"/>
            <a:ext cx="687347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582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9333" y="1088570"/>
                          <a:ext cx="687347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000173" y="1473207"/>
            <a:ext cx="10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1609" y="1465949"/>
            <a:ext cx="150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613" y="2888339"/>
            <a:ext cx="891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way does the reaction shift if: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49709" y="5675039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133" y="3345500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we put it in an ice water bath? </a:t>
            </a:r>
          </a:p>
        </p:txBody>
      </p:sp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056" y="1101271"/>
            <a:ext cx="2180772" cy="4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1719966" y="2012720"/>
            <a:ext cx="4492169" cy="523220"/>
            <a:chOff x="1828821" y="898304"/>
            <a:chExt cx="4492169" cy="523220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828821" y="898304"/>
              <a:ext cx="44921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0000"/>
                  </a:solidFill>
                  <a:latin typeface="Arial" charset="0"/>
                </a:rPr>
                <a:t>Heat + </a:t>
              </a:r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800" baseline="-25000" dirty="0">
                  <a:solidFill>
                    <a:srgbClr val="000000"/>
                  </a:solidFill>
                  <a:latin typeface="Arial" charset="0"/>
                </a:rPr>
                <a:t>               </a:t>
              </a:r>
              <a:r>
                <a:rPr lang="en-US" sz="28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>
                  <a:latin typeface="Arial" charset="0"/>
                </a:rPr>
                <a:t>NO</a:t>
              </a:r>
              <a:r>
                <a:rPr lang="en-US" sz="2800" baseline="-25000" dirty="0">
                  <a:latin typeface="Arial" charset="0"/>
                </a:rPr>
                <a:t>2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4249333" y="1088570"/>
            <a:ext cx="687347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583" name="CS ChemDraw Drawing" r:id="rId6" imgW="1014619" imgH="243270" progId="ChemDraw.Document.6.0">
                    <p:embed/>
                  </p:oleObj>
                </mc:Choice>
                <mc:Fallback>
                  <p:oleObj name="CS ChemDraw Drawing" r:id="rId6" imgW="1014619" imgH="243270" progId="ChemDraw.Document.6.0">
                    <p:embed/>
                    <p:pic>
                      <p:nvPicPr>
                        <p:cNvPr id="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9333" y="1088570"/>
                          <a:ext cx="687347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806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342" y="351409"/>
            <a:ext cx="1536993" cy="14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1843328" y="5938806"/>
            <a:ext cx="3686610" cy="400110"/>
            <a:chOff x="1828822" y="898304"/>
            <a:chExt cx="3686610" cy="400110"/>
          </a:xfrm>
        </p:grpSpPr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828822" y="898304"/>
              <a:ext cx="36866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Heat + 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</a:rPr>
                <a:t>                   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>
                  <a:latin typeface="Arial" charset="0"/>
                </a:rPr>
                <a:t>NO</a:t>
              </a:r>
              <a:r>
                <a:rPr lang="en-US" sz="2000" baseline="-25000" dirty="0">
                  <a:latin typeface="Arial" charset="0"/>
                </a:rPr>
                <a:t>2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3610703" y="1045026"/>
            <a:ext cx="687347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584" name="CS ChemDraw Drawing" r:id="rId8" imgW="1014619" imgH="243270" progId="ChemDraw.Document.6.0">
                    <p:embed/>
                  </p:oleObj>
                </mc:Choice>
                <mc:Fallback>
                  <p:oleObj name="CS ChemDraw Drawing" r:id="rId8" imgW="1014619" imgH="243270" progId="ChemDraw.Document.6.0">
                    <p:embed/>
                    <p:pic>
                      <p:nvPicPr>
                        <p:cNvPr id="4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703" y="1045026"/>
                          <a:ext cx="687347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806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7688" y="5312196"/>
            <a:ext cx="1542994" cy="14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2518228" y="5870999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1980" y="450662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860113" y="4131758"/>
            <a:ext cx="3686610" cy="400110"/>
            <a:chOff x="1828822" y="898304"/>
            <a:chExt cx="3686610" cy="400110"/>
          </a:xfrm>
        </p:grpSpPr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828822" y="898304"/>
              <a:ext cx="36866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Heat + 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</a:rPr>
                <a:t>                   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>
                  <a:latin typeface="Arial" charset="0"/>
                </a:rPr>
                <a:t>NO</a:t>
              </a:r>
              <a:r>
                <a:rPr lang="en-US" sz="2000" baseline="-25000" dirty="0">
                  <a:latin typeface="Arial" charset="0"/>
                </a:rPr>
                <a:t>2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3610703" y="1045026"/>
            <a:ext cx="687347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585" name="CS ChemDraw Drawing" r:id="rId10" imgW="1014619" imgH="243270" progId="ChemDraw.Document.6.0">
                    <p:embed/>
                  </p:oleObj>
                </mc:Choice>
                <mc:Fallback>
                  <p:oleObj name="CS ChemDraw Drawing" r:id="rId10" imgW="1014619" imgH="243270" progId="ChemDraw.Document.6.0">
                    <p:embed/>
                    <p:pic>
                      <p:nvPicPr>
                        <p:cNvPr id="4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703" y="1045026"/>
                          <a:ext cx="687347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8" name="Straight Arrow Connector 47"/>
          <p:cNvCxnSpPr/>
          <p:nvPr/>
        </p:nvCxnSpPr>
        <p:spPr>
          <a:xfrm flipH="1">
            <a:off x="2520499" y="4092967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5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39495" y="3428010"/>
            <a:ext cx="1567543" cy="14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047757" y="5174302"/>
            <a:ext cx="480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put it in a hot water bath?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71652" y="3947890"/>
            <a:ext cx="178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 decreases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7142" y="5783946"/>
            <a:ext cx="178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 increases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018866" y="5658297"/>
            <a:ext cx="1548725" cy="9477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Reaction Quotient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3578069" y="1838554"/>
            <a:ext cx="1574470" cy="584775"/>
            <a:chOff x="2917263" y="1679518"/>
            <a:chExt cx="1574470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917263" y="1679518"/>
              <a:ext cx="15744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A          B</a:t>
              </a:r>
              <a:endParaRPr lang="en-US" sz="3200" i="1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62383"/>
                </p:ext>
              </p:extLst>
            </p:nvPr>
          </p:nvGraphicFramePr>
          <p:xfrm>
            <a:off x="3407297" y="1880680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43" name="CS ChemDraw Drawing" r:id="rId3" imgW="1014619" imgH="243270" progId="ChemDraw.Document.6.0">
                    <p:embed/>
                  </p:oleObj>
                </mc:Choice>
                <mc:Fallback>
                  <p:oleObj name="CS ChemDraw Drawing" r:id="rId3" imgW="1014619" imgH="243270" progId="ChemDraw.Document.6.0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297" y="1880680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41214" y="968104"/>
            <a:ext cx="845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Reaction Quotient</a:t>
            </a:r>
            <a:r>
              <a:rPr lang="en-US" sz="2400" dirty="0"/>
              <a:t>- is a function of the concentrations or pressures of the chemical species involved in a chemical reaction.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17699" y="2603618"/>
            <a:ext cx="3850291" cy="3021341"/>
            <a:chOff x="533401" y="3312385"/>
            <a:chExt cx="3850291" cy="3021341"/>
          </a:xfrm>
        </p:grpSpPr>
        <p:pic>
          <p:nvPicPr>
            <p:cNvPr id="12" name="Picture 11" descr="eqiulibrium concentration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544" y="3312385"/>
              <a:ext cx="3462276" cy="23857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82799" y="4377836"/>
              <a:ext cx="127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Number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6806" y="4799742"/>
              <a:ext cx="32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4828" y="3777859"/>
              <a:ext cx="32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0370" y="5964394"/>
              <a:ext cx="127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76922" y="5639247"/>
            <a:ext cx="1338068" cy="928697"/>
            <a:chOff x="3322428" y="5694116"/>
            <a:chExt cx="1338068" cy="928697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[B]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</a:t>
              </a:r>
              <a:endParaRPr lang="en-US" sz="2400" b="1" dirty="0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/>
                <a:t>K</a:t>
              </a:r>
              <a:endParaRPr lang="en-US" alt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[A]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016698" y="5349701"/>
            <a:ext cx="898452" cy="49864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42288" y="5144244"/>
            <a:ext cx="196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At equilibrium</a:t>
            </a:r>
          </a:p>
        </p:txBody>
      </p:sp>
      <p:sp>
        <p:nvSpPr>
          <p:cNvPr id="37" name="Right Brace 36"/>
          <p:cNvSpPr/>
          <p:nvPr/>
        </p:nvSpPr>
        <p:spPr>
          <a:xfrm rot="5400000">
            <a:off x="5815027" y="4749020"/>
            <a:ext cx="376826" cy="824535"/>
          </a:xfrm>
          <a:prstGeom prst="rightBrace">
            <a:avLst>
              <a:gd name="adj1" fmla="val 15916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36303" y="5618075"/>
            <a:ext cx="1548725" cy="9477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94359" y="5599025"/>
            <a:ext cx="1338068" cy="928697"/>
            <a:chOff x="3322428" y="5694116"/>
            <a:chExt cx="1338068" cy="928697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[B]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</a:t>
              </a:r>
              <a:endParaRPr lang="en-US" sz="2400" b="1" dirty="0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/>
                <a:t>Q</a:t>
              </a:r>
              <a:endParaRPr lang="en-US" alt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[A]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2385028" y="5465071"/>
            <a:ext cx="1268626" cy="2493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83467" y="5128393"/>
            <a:ext cx="1610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At any time</a:t>
            </a:r>
          </a:p>
        </p:txBody>
      </p:sp>
      <p:sp>
        <p:nvSpPr>
          <p:cNvPr id="48" name="Right Brace 47"/>
          <p:cNvSpPr/>
          <p:nvPr/>
        </p:nvSpPr>
        <p:spPr>
          <a:xfrm rot="5400000">
            <a:off x="4483525" y="3512276"/>
            <a:ext cx="479146" cy="3434037"/>
          </a:xfrm>
          <a:prstGeom prst="rightBrace">
            <a:avLst>
              <a:gd name="adj1" fmla="val 15916"/>
              <a:gd name="adj2" fmla="val 8106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7" grpId="0" animBg="1"/>
      <p:bldP spid="39" grpId="0" animBg="1"/>
      <p:bldP spid="47" grpId="0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9" name="Text Box 7"/>
          <p:cNvSpPr txBox="1">
            <a:spLocks noChangeArrowheads="1"/>
          </p:cNvSpPr>
          <p:nvPr/>
        </p:nvSpPr>
        <p:spPr bwMode="auto">
          <a:xfrm>
            <a:off x="348340" y="895348"/>
            <a:ext cx="84182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Does an</a:t>
            </a:r>
            <a:r>
              <a:rPr lang="en-US" sz="2400" b="0" i="1" dirty="0"/>
              <a:t> increase</a:t>
            </a:r>
            <a:r>
              <a:rPr lang="en-US" sz="2400" b="0" dirty="0"/>
              <a:t> in temperature cause the following reactions to: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914399" y="2336798"/>
            <a:ext cx="7649029" cy="461665"/>
            <a:chOff x="914400" y="2303532"/>
            <a:chExt cx="6553200" cy="461803"/>
          </a:xfrm>
        </p:grpSpPr>
        <p:sp>
          <p:nvSpPr>
            <p:cNvPr id="105484" name="Text Box 8"/>
            <p:cNvSpPr txBox="1">
              <a:spLocks noChangeArrowheads="1"/>
            </p:cNvSpPr>
            <p:nvPr/>
          </p:nvSpPr>
          <p:spPr bwMode="auto">
            <a:xfrm>
              <a:off x="914400" y="2303532"/>
              <a:ext cx="6553200" cy="4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(1)</a:t>
              </a:r>
              <a:r>
                <a:rPr lang="en-US" sz="2400" b="0" dirty="0">
                  <a:cs typeface="Arial" pitchFamily="34" charset="0"/>
                </a:rPr>
                <a:t>  </a:t>
              </a:r>
              <a:r>
                <a:rPr lang="en-US" sz="2400" b="0" dirty="0" err="1">
                  <a:cs typeface="Arial" pitchFamily="34" charset="0"/>
                </a:rPr>
                <a:t>CaO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b="0" i="1" baseline="-2500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  </a:t>
              </a:r>
              <a:r>
                <a:rPr lang="en-US" sz="2400" b="0" dirty="0">
                  <a:cs typeface="Arial" pitchFamily="34" charset="0"/>
                </a:rPr>
                <a:t>+  H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O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             Ca(OH)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 err="1">
                  <a:cs typeface="Arial" pitchFamily="34" charset="0"/>
                </a:rPr>
                <a:t>aq</a:t>
              </a:r>
              <a:r>
                <a:rPr lang="en-US" sz="2400" b="0" baseline="-25000" dirty="0">
                  <a:cs typeface="Arial" pitchFamily="34" charset="0"/>
                </a:rPr>
                <a:t>) 	</a:t>
              </a:r>
              <a:r>
                <a:rPr lang="en-US" sz="2400" b="0" dirty="0">
                  <a:latin typeface="Symbol" pitchFamily="18" charset="2"/>
                </a:rPr>
                <a:t>D</a:t>
              </a:r>
              <a:r>
                <a:rPr lang="en-US" sz="2400" b="0" i="1" dirty="0">
                  <a:cs typeface="Arial" pitchFamily="34" charset="0"/>
                </a:rPr>
                <a:t>H</a:t>
              </a:r>
              <a:r>
                <a:rPr lang="en-US" sz="2400" b="0" dirty="0">
                  <a:cs typeface="Arial" pitchFamily="34" charset="0"/>
                </a:rPr>
                <a:t>° = -82 kJ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548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3713" y="2386012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14400" y="3519697"/>
            <a:ext cx="7692572" cy="461665"/>
            <a:chOff x="914400" y="2760730"/>
            <a:chExt cx="6096000" cy="461803"/>
          </a:xfrm>
        </p:grpSpPr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914400" y="2760730"/>
              <a:ext cx="6096000" cy="4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(2)</a:t>
              </a:r>
              <a:r>
                <a:rPr lang="en-US" sz="2400" b="0" dirty="0">
                  <a:cs typeface="Arial" pitchFamily="34" charset="0"/>
                </a:rPr>
                <a:t>  CaCO</a:t>
              </a:r>
              <a:r>
                <a:rPr lang="en-US" sz="2400" b="0" baseline="-25000" dirty="0">
                  <a:cs typeface="Arial" pitchFamily="34" charset="0"/>
                </a:rPr>
                <a:t>3(</a:t>
              </a:r>
              <a:r>
                <a:rPr lang="en-US" sz="2400" b="0" i="1" baseline="-2500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            </a:t>
              </a:r>
              <a:r>
                <a:rPr lang="en-US" sz="2400" b="0" dirty="0" err="1">
                  <a:cs typeface="Arial" pitchFamily="34" charset="0"/>
                </a:rPr>
                <a:t>CaO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b="0" i="1" baseline="-2500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+ CO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		</a:t>
              </a:r>
              <a:r>
                <a:rPr lang="en-US" sz="2400" b="0" dirty="0">
                  <a:latin typeface="Symbol" pitchFamily="18" charset="2"/>
                </a:rPr>
                <a:t>D</a:t>
              </a:r>
              <a:r>
                <a:rPr lang="en-US" sz="2400" b="0" i="1" dirty="0">
                  <a:cs typeface="Arial" pitchFamily="34" charset="0"/>
                </a:rPr>
                <a:t>H</a:t>
              </a:r>
              <a:r>
                <a:rPr lang="en-US" sz="2400" b="0" dirty="0">
                  <a:cs typeface="Arial" pitchFamily="34" charset="0"/>
                </a:rPr>
                <a:t>° = 178 kJ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54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8242" y="2843213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914399" y="4717793"/>
            <a:ext cx="7373258" cy="461665"/>
            <a:chOff x="914400" y="3276597"/>
            <a:chExt cx="5257800" cy="461803"/>
          </a:xfrm>
        </p:grpSpPr>
        <p:sp>
          <p:nvSpPr>
            <p:cNvPr id="105480" name="Text Box 12"/>
            <p:cNvSpPr txBox="1">
              <a:spLocks noChangeArrowheads="1"/>
            </p:cNvSpPr>
            <p:nvPr/>
          </p:nvSpPr>
          <p:spPr bwMode="auto">
            <a:xfrm>
              <a:off x="914400" y="3276597"/>
              <a:ext cx="5257800" cy="4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(3)</a:t>
              </a:r>
              <a:r>
                <a:rPr lang="en-US" sz="2400" b="0" dirty="0">
                  <a:cs typeface="Arial" pitchFamily="34" charset="0"/>
                </a:rPr>
                <a:t>  SO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             S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b="0" i="1" baseline="-2500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  </a:t>
              </a:r>
              <a:r>
                <a:rPr lang="en-US" sz="2400" b="0" dirty="0">
                  <a:cs typeface="Arial" pitchFamily="34" charset="0"/>
                </a:rPr>
                <a:t>+ O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 			</a:t>
              </a:r>
              <a:r>
                <a:rPr lang="en-US" sz="2400" b="0" dirty="0">
                  <a:latin typeface="Symbol" pitchFamily="18" charset="2"/>
                </a:rPr>
                <a:t>D</a:t>
              </a:r>
              <a:r>
                <a:rPr lang="en-US" sz="2400" b="0" i="1" dirty="0">
                  <a:cs typeface="Arial" pitchFamily="34" charset="0"/>
                </a:rPr>
                <a:t>H</a:t>
              </a:r>
              <a:r>
                <a:rPr lang="en-US" sz="2400" b="0" dirty="0">
                  <a:cs typeface="Arial" pitchFamily="34" charset="0"/>
                </a:rPr>
                <a:t>° = 297 kJ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54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8860" y="3373600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841812" y="395041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Question: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13" y="1453007"/>
            <a:ext cx="907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" algn="ctr"/>
            <a:r>
              <a:rPr lang="en-US" sz="3200" dirty="0">
                <a:solidFill>
                  <a:srgbClr val="0000FF"/>
                </a:solidFill>
              </a:rPr>
              <a:t>A) Shift Left         B) Stay the same      C) Shift right </a:t>
            </a:r>
          </a:p>
        </p:txBody>
      </p:sp>
    </p:spTree>
    <p:extLst>
      <p:ext uri="{BB962C8B-B14F-4D97-AF65-F5344CB8AC3E}">
        <p14:creationId xmlns:p14="http://schemas.microsoft.com/office/powerpoint/2010/main" val="18503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Pressure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Factors that Affect Equilibrium</a:t>
            </a:r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5603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9830" y="47534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0410" y="5341311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165171"/>
      </p:ext>
    </p:extLst>
  </p:cSld>
  <p:clrMapOvr>
    <a:masterClrMapping/>
  </p:clrMapOvr>
  <p:transition>
    <p:split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3700" y="1051064"/>
            <a:ext cx="8750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/>
              <a:t>A catalyst speeds up a reaction by lowering its activation energy. </a:t>
            </a:r>
          </a:p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/>
              <a:t>It speeds up the forward and reverse reactions equally.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Addition of a Catalyst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193800" y="2095499"/>
            <a:ext cx="2774251" cy="2991703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94239" y="2127251"/>
            <a:ext cx="2728276" cy="2971799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3700" y="5419864"/>
            <a:ext cx="8750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A catalyst causes a reaction to reach equilibrium more quickly.</a:t>
            </a:r>
          </a:p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It does not change the equilibrium concentration or K.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228" y="951594"/>
            <a:ext cx="8416471" cy="55362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</a:rPr>
              <a:t>How will the addition of a catalyst affect the equilibrium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2SO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+ O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2 SO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	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CO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+ H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O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CO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+ H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 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CO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+ Cl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COCl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	  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" sz="2800" dirty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s-ES" sz="2800" dirty="0">
                <a:solidFill>
                  <a:prstClr val="black"/>
                </a:solidFill>
                <a:cs typeface="Times New Roman" pitchFamily="18" charset="0"/>
              </a:rPr>
              <a:t>O</a:t>
            </a:r>
            <a:r>
              <a:rPr lang="es-ES" sz="2800" baseline="-12000" dirty="0">
                <a:solidFill>
                  <a:prstClr val="black"/>
                </a:solidFill>
                <a:cs typeface="Times New Roman" pitchFamily="18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" sz="2800" dirty="0">
                <a:solidFill>
                  <a:prstClr val="black"/>
                </a:solidFill>
                <a:cs typeface="Times New Roman" pitchFamily="18" charset="0"/>
              </a:rPr>
              <a:t>2 NO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s-ES" sz="2800" dirty="0">
                <a:solidFill>
                  <a:prstClr val="black"/>
                </a:solidFill>
                <a:cs typeface="Times New Roman" pitchFamily="18" charset="0"/>
              </a:rPr>
              <a:t> 		   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CO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+ 2H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CH</a:t>
            </a:r>
            <a:r>
              <a:rPr lang="en-US" sz="2800" baseline="-12000" dirty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OH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	   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140" y="395041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3333FF"/>
                </a:solidFill>
              </a:rPr>
              <a:t>Question: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27" y="1496549"/>
            <a:ext cx="9074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" algn="ctr"/>
            <a:r>
              <a:rPr lang="en-US" sz="3200" dirty="0">
                <a:solidFill>
                  <a:srgbClr val="0000FF"/>
                </a:solidFill>
              </a:rPr>
              <a:t>A) Shift Left         B) Stay the same      C) Shift right </a:t>
            </a:r>
          </a:p>
        </p:txBody>
      </p:sp>
    </p:spTree>
    <p:extLst>
      <p:ext uri="{BB962C8B-B14F-4D97-AF65-F5344CB8AC3E}">
        <p14:creationId xmlns:p14="http://schemas.microsoft.com/office/powerpoint/2010/main" val="25142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Pressure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Factors that Affect Equilibrium</a:t>
            </a:r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627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9830" y="47534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0410" y="5341311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4938" y="5976537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002703"/>
      </p:ext>
    </p:extLst>
  </p:cSld>
  <p:clrMapOvr>
    <a:masterClrMapping/>
  </p:clrMapOvr>
  <p:transition>
    <p:split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8800" y="1158875"/>
            <a:ext cx="7986713" cy="822325"/>
            <a:chOff x="352" y="730"/>
            <a:chExt cx="5031" cy="51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52" y="912"/>
              <a:ext cx="8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u="sng">
                  <a:solidFill>
                    <a:srgbClr val="000000"/>
                  </a:solidFill>
                  <a:latin typeface="Arial" charset="0"/>
                </a:rPr>
                <a:t>Change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84" y="912"/>
              <a:ext cx="1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u="sng">
                  <a:solidFill>
                    <a:srgbClr val="000000"/>
                  </a:solidFill>
                  <a:latin typeface="Arial" charset="0"/>
                </a:rPr>
                <a:t>Shift Equilibrium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456" y="730"/>
              <a:ext cx="192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</a:rPr>
                <a:t>Change Equilibrium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b="1" u="sng" dirty="0">
                  <a:solidFill>
                    <a:srgbClr val="000000"/>
                  </a:solidFill>
                  <a:latin typeface="Arial" charset="0"/>
                </a:rPr>
                <a:t>Constant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208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Concentration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78213" y="198120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yes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970713" y="1981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84200" y="2529126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Volume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478213" y="2529126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yes*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970713" y="2529126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28600" y="3100626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Temperature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78213" y="3100626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yes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904038" y="3100626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yes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50863" y="3672126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Catalyst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544888" y="3672126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970713" y="3672126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1275" y="4586526"/>
            <a:ext cx="895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*Dependent on relative moles of gaseous reactants and products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LCP Summary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7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3"/>
          <p:cNvSpPr txBox="1">
            <a:spLocks noChangeArrowheads="1"/>
          </p:cNvSpPr>
          <p:nvPr/>
        </p:nvSpPr>
        <p:spPr bwMode="auto">
          <a:xfrm>
            <a:off x="549275" y="457200"/>
            <a:ext cx="7832725" cy="708025"/>
          </a:xfrm>
          <a:prstGeom prst="rect">
            <a:avLst/>
          </a:prstGeom>
          <a:gradFill rotWithShape="1">
            <a:gsLst>
              <a:gs pos="0">
                <a:srgbClr val="006600">
                  <a:alpha val="64705"/>
                </a:srgbClr>
              </a:gs>
              <a:gs pos="100000">
                <a:srgbClr val="182F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1925" indent="-1431925">
              <a:spcBef>
                <a:spcPct val="50000"/>
              </a:spcBef>
            </a:pPr>
            <a:r>
              <a:rPr lang="en-US" sz="2000"/>
              <a:t>Table 17.4   Effects of Various Disturbances on a System at Equilibrium</a:t>
            </a:r>
          </a:p>
        </p:txBody>
      </p:sp>
      <p:pic>
        <p:nvPicPr>
          <p:cNvPr id="109570" name="Picture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0866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9FAD-C663-48CF-8177-9F11B48F17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38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the reacting mixture is heated at constant volume. 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(b) some 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gas is removed from the reacting mixture at constant temperature and volume.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(c) the pressure on the reacting mixture is decreased at constant temperature.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(d) a catalyst is added to the reacting mixture.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87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the reacting mixture is heated at constant volume.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04027" y="41206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3068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694209" y="3846239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62728" y="4042199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100" y="4704318"/>
            <a:ext cx="727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Reaction shifts right, generates more product and increase K.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(b) some 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gas is removed from the reacting mixture at constant temperature and volume.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735609" y="502285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83000" y="4461299"/>
            <a:ext cx="129902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7918"/>
            <a:ext cx="852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Reaction shifts left, generates more reactants and K stays the same.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4027" y="45270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7132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9A0-0EA9-4D65-B482-594BDC963572}" type="slidenum">
              <a:rPr lang="en-US"/>
              <a:pPr/>
              <a:t>5</a:t>
            </a:fld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4636" y="1113972"/>
            <a:ext cx="8382000" cy="274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b="1" u="sng" dirty="0"/>
              <a:t>reaction quotient</a:t>
            </a:r>
            <a:r>
              <a:rPr lang="en-US" altLang="en-US" sz="2400" dirty="0"/>
              <a:t>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800" dirty="0"/>
              <a:t> has the same form as the equilibrium constant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en-US" sz="2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/>
              <a:t>The major difference between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400" dirty="0"/>
              <a:t> and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400" dirty="0"/>
              <a:t> is that the concentrations used in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400" dirty="0"/>
              <a:t> are 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not necessarily equilibrium values.</a:t>
            </a:r>
          </a:p>
        </p:txBody>
      </p:sp>
      <p:graphicFrame>
        <p:nvGraphicFramePr>
          <p:cNvPr id="642049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05461"/>
              </p:ext>
            </p:extLst>
          </p:nvPr>
        </p:nvGraphicFramePr>
        <p:xfrm>
          <a:off x="2394907" y="4119822"/>
          <a:ext cx="4296175" cy="114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9" name="Equation" r:id="rId4" imgW="1625600" imgH="431800" progId="Equation.3">
                  <p:embed/>
                </p:oleObj>
              </mc:Choice>
              <mc:Fallback>
                <p:oleObj name="Equation" r:id="rId4" imgW="1625600" imgH="4318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907" y="4119822"/>
                        <a:ext cx="4296175" cy="1141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Reaction Quotient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18483" y="3256432"/>
            <a:ext cx="3635932" cy="584775"/>
            <a:chOff x="2718483" y="1679518"/>
            <a:chExt cx="3635932" cy="584775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010" name="CS ChemDraw Drawing" r:id="rId6" imgW="1014619" imgH="243270" progId="ChemDraw.Document.6.0">
                    <p:embed/>
                  </p:oleObj>
                </mc:Choice>
                <mc:Fallback>
                  <p:oleObj name="CS ChemDraw Drawing" r:id="rId6" imgW="1014619" imgH="243270" progId="ChemDraw.Document.6.0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833694" y="5549160"/>
            <a:ext cx="721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 can be calculated at any time!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(c) the pressure on the reacting mixture is decreased at constant temperature.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683000" y="4461299"/>
            <a:ext cx="129902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860018"/>
            <a:ext cx="852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Reaction shifts right, generates more products and K stays the same.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4027" y="45270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7132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98800" y="5010150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 gas molecule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900" y="501015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2 gas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7273" y="4069834"/>
            <a:ext cx="1167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pressure </a:t>
            </a:r>
          </a:p>
          <a:p>
            <a:pPr algn="ctr"/>
            <a:r>
              <a:rPr lang="en-US" dirty="0"/>
              <a:t>decrease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14015" y="4064000"/>
            <a:ext cx="123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volume increase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0775" y="421005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(d) a catalyst is added to the reacting mixture.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100" y="4767818"/>
            <a:ext cx="8521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  <a:latin typeface="Calibri"/>
              </a:rPr>
              <a:t>A catalyst causes a reaction to reach equilibrium more quickly.</a:t>
            </a:r>
          </a:p>
          <a:p>
            <a:pPr lvl="0" indent="342900" algn="ctr"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  <a:latin typeface="Calibri"/>
              </a:rPr>
              <a:t>It does not change the equilibrium concentration or 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4027" y="40063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1925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2"/>
          <p:cNvSpPr txBox="1">
            <a:spLocks noChangeArrowheads="1"/>
          </p:cNvSpPr>
          <p:nvPr/>
        </p:nvSpPr>
        <p:spPr bwMode="auto">
          <a:xfrm flipH="1">
            <a:off x="381000" y="11303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Haber-Bosch process</a:t>
            </a:r>
            <a:r>
              <a:rPr lang="en-US" sz="2400" b="0" dirty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47838" y="1702244"/>
            <a:ext cx="3470822" cy="461665"/>
            <a:chOff x="1219200" y="2052934"/>
            <a:chExt cx="3470622" cy="461961"/>
          </a:xfrm>
        </p:grpSpPr>
        <p:sp>
          <p:nvSpPr>
            <p:cNvPr id="115717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          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</a:p>
          </p:txBody>
        </p:sp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716" name="TextBox 8"/>
          <p:cNvSpPr txBox="1">
            <a:spLocks noChangeArrowheads="1"/>
          </p:cNvSpPr>
          <p:nvPr/>
        </p:nvSpPr>
        <p:spPr bwMode="auto">
          <a:xfrm>
            <a:off x="1101290" y="3124566"/>
            <a:ext cx="773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/>
              <a:t>How do you increase the rate of product formation?</a:t>
            </a:r>
          </a:p>
          <a:p>
            <a:pPr marL="228600"/>
            <a:r>
              <a:rPr lang="en-US" sz="2400" dirty="0"/>
              <a:t>Build more reactors.</a:t>
            </a:r>
          </a:p>
          <a:p>
            <a:pPr marL="228600"/>
            <a:r>
              <a:rPr lang="en-US" sz="2400" dirty="0"/>
              <a:t>Increase the temperature.</a:t>
            </a:r>
          </a:p>
          <a:p>
            <a:r>
              <a:rPr lang="en-US" sz="2400" dirty="0"/>
              <a:t>    Add a catalyst.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Real World 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0949" y="1720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cs typeface="Arial" pitchFamily="34" charset="0"/>
              </a:rPr>
              <a:t>H</a:t>
            </a:r>
            <a:r>
              <a:rPr lang="el-GR" sz="2400" dirty="0">
                <a:cs typeface="Arial" pitchFamily="34" charset="0"/>
              </a:rPr>
              <a:t>°</a:t>
            </a:r>
            <a:r>
              <a:rPr lang="en-US" sz="2400" baseline="-25000" dirty="0" err="1">
                <a:cs typeface="Arial" pitchFamily="34" charset="0"/>
              </a:rPr>
              <a:t>rxn</a:t>
            </a:r>
            <a:r>
              <a:rPr lang="en-US" sz="2400" dirty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flipH="1">
            <a:off x="469900" y="2267862"/>
            <a:ext cx="820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You are tasked with feeding 7.3 billion people. NH</a:t>
            </a:r>
            <a:r>
              <a:rPr lang="en-US" sz="2400" baseline="-25000" dirty="0"/>
              <a:t>3</a:t>
            </a:r>
            <a:r>
              <a:rPr lang="en-US" sz="2400" dirty="0"/>
              <a:t> is crucial to increasing food production by maximizing crop yield. 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1290" y="4770902"/>
            <a:ext cx="6801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How do you shift the equilibrium to favor products?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Decrease the temperature.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Increase the pressure.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Decrease [NH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] by removing NH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 as it forms.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Add more 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and N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as its consumed.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5198630" y="3719063"/>
          <a:ext cx="26066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651" name="Equation" r:id="rId4" imgW="952560" imgH="254160" progId="Equation.3">
                  <p:embed/>
                </p:oleObj>
              </mc:Choice>
              <mc:Fallback>
                <p:oleObj name="Equation" r:id="rId4" imgW="952560" imgH="254160" progId="Equation.3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630" y="3719063"/>
                        <a:ext cx="26066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364344" y="4252685"/>
            <a:ext cx="2008414" cy="4270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97886" y="4016441"/>
            <a:ext cx="5832476" cy="523876"/>
            <a:chOff x="1513" y="3072"/>
            <a:chExt cx="3674" cy="330"/>
          </a:xfrm>
        </p:grpSpPr>
        <p:sp>
          <p:nvSpPr>
            <p:cNvPr id="71691" name="Text Box 3"/>
            <p:cNvSpPr txBox="1">
              <a:spLocks noChangeArrowheads="1"/>
            </p:cNvSpPr>
            <p:nvPr/>
          </p:nvSpPr>
          <p:spPr bwMode="auto">
            <a:xfrm>
              <a:off x="1513" y="3072"/>
              <a:ext cx="36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/>
                <a:t>2</a:t>
              </a:r>
              <a:r>
                <a:rPr lang="en-US" sz="2800" dirty="0"/>
                <a:t> (</a:t>
              </a:r>
              <a:r>
                <a:rPr lang="en-US" sz="2800" i="1" dirty="0"/>
                <a:t>g</a:t>
              </a:r>
              <a:r>
                <a:rPr lang="en-US" sz="2800" dirty="0"/>
                <a:t>) + 3H</a:t>
              </a:r>
              <a:r>
                <a:rPr lang="en-US" sz="2800" baseline="-25000" dirty="0"/>
                <a:t>2</a:t>
              </a:r>
              <a:r>
                <a:rPr lang="en-US" sz="2800" dirty="0"/>
                <a:t> (</a:t>
              </a:r>
              <a:r>
                <a:rPr lang="en-US" sz="2800" i="1" dirty="0"/>
                <a:t>g</a:t>
              </a:r>
              <a:r>
                <a:rPr lang="en-US" sz="2800" dirty="0"/>
                <a:t>)                           2NH</a:t>
              </a:r>
              <a:r>
                <a:rPr lang="en-US" sz="2800" baseline="-25000" dirty="0"/>
                <a:t>3</a:t>
              </a:r>
              <a:r>
                <a:rPr lang="en-US" sz="2800" dirty="0"/>
                <a:t> (</a:t>
              </a:r>
              <a:r>
                <a:rPr lang="en-US" sz="2800" i="1" dirty="0"/>
                <a:t>g)</a:t>
              </a:r>
              <a:endParaRPr lang="en-US" sz="2800" dirty="0"/>
            </a:p>
          </p:txBody>
        </p:sp>
        <p:sp>
          <p:nvSpPr>
            <p:cNvPr id="71692" name="Line 4"/>
            <p:cNvSpPr>
              <a:spLocks noChangeShapeType="1"/>
            </p:cNvSpPr>
            <p:nvPr/>
          </p:nvSpPr>
          <p:spPr bwMode="auto">
            <a:xfrm>
              <a:off x="2939" y="3231"/>
              <a:ext cx="1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26922" y="3882955"/>
            <a:ext cx="1287463" cy="849313"/>
            <a:chOff x="3148" y="2896"/>
            <a:chExt cx="811" cy="535"/>
          </a:xfrm>
        </p:grpSpPr>
        <p:sp>
          <p:nvSpPr>
            <p:cNvPr id="71689" name="Text Box 6"/>
            <p:cNvSpPr txBox="1">
              <a:spLocks noChangeArrowheads="1"/>
            </p:cNvSpPr>
            <p:nvPr/>
          </p:nvSpPr>
          <p:spPr bwMode="auto">
            <a:xfrm>
              <a:off x="3148" y="2896"/>
              <a:ext cx="6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Fe/Al</a:t>
              </a:r>
              <a:r>
                <a:rPr lang="en-US" baseline="-25000" dirty="0"/>
                <a:t>2</a:t>
              </a:r>
              <a:r>
                <a:rPr lang="en-US" dirty="0"/>
                <a:t>O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71690" name="Text Box 7"/>
            <p:cNvSpPr txBox="1">
              <a:spLocks noChangeArrowheads="1"/>
            </p:cNvSpPr>
            <p:nvPr/>
          </p:nvSpPr>
          <p:spPr bwMode="auto">
            <a:xfrm>
              <a:off x="3192" y="3143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catalyst</a:t>
              </a:r>
            </a:p>
          </p:txBody>
        </p:sp>
      </p:grp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36" y="1496440"/>
            <a:ext cx="266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936" y="2410840"/>
            <a:ext cx="3048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936" y="1877440"/>
            <a:ext cx="3048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-1111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Important Heterogeneous Reactions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60555" y="1017109"/>
            <a:ext cx="340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Haber-Bosch Reaction</a:t>
            </a:r>
            <a:endParaRPr lang="en-US" sz="2000" dirty="0"/>
          </a:p>
        </p:txBody>
      </p:sp>
      <p:pic>
        <p:nvPicPr>
          <p:cNvPr id="372738" name="Picture 2" descr="http://t0.gstatic.com/images?q=tbn:ANd9GcR_gLNzKvesax3flm3JDXgFRM1OeXEWe3wshukMgtnQASTS4ROr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1227" y="4795736"/>
            <a:ext cx="1363403" cy="19260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382616" y="5437762"/>
            <a:ext cx="37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Fritz Haber</a:t>
            </a:r>
          </a:p>
          <a:p>
            <a:r>
              <a:rPr lang="en-US" dirty="0"/>
              <a:t>1918 Nobel Prize in Chemistry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59676" y="890109"/>
            <a:ext cx="1322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150 </a:t>
            </a:r>
            <a:r>
              <a:rPr lang="en-US" sz="2000" dirty="0" err="1">
                <a:solidFill>
                  <a:srgbClr val="FF0000"/>
                </a:solidFill>
              </a:rPr>
              <a:t>atm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400-600 °C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2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90111" y="1030047"/>
            <a:ext cx="3725863" cy="523876"/>
            <a:chOff x="1513" y="3072"/>
            <a:chExt cx="2347" cy="330"/>
          </a:xfrm>
        </p:grpSpPr>
        <p:sp>
          <p:nvSpPr>
            <p:cNvPr id="71691" name="Text Box 3"/>
            <p:cNvSpPr txBox="1">
              <a:spLocks noChangeArrowheads="1"/>
            </p:cNvSpPr>
            <p:nvPr/>
          </p:nvSpPr>
          <p:spPr bwMode="auto">
            <a:xfrm>
              <a:off x="1513" y="3072"/>
              <a:ext cx="23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/>
                <a:t>2</a:t>
              </a:r>
              <a:r>
                <a:rPr lang="en-US" sz="2800" dirty="0"/>
                <a:t>   + 3H</a:t>
              </a:r>
              <a:r>
                <a:rPr lang="en-US" sz="2800" baseline="-25000" dirty="0"/>
                <a:t>2</a:t>
              </a:r>
              <a:r>
                <a:rPr lang="en-US" sz="2800" dirty="0"/>
                <a:t>               2NH</a:t>
              </a:r>
              <a:r>
                <a:rPr lang="en-US" sz="2800" baseline="-25000" dirty="0"/>
                <a:t>3</a:t>
              </a:r>
              <a:r>
                <a:rPr lang="en-US" sz="2800" dirty="0"/>
                <a:t>  </a:t>
              </a:r>
            </a:p>
          </p:txBody>
        </p:sp>
        <p:sp>
          <p:nvSpPr>
            <p:cNvPr id="71692" name="Line 4"/>
            <p:cNvSpPr>
              <a:spLocks noChangeShapeType="1"/>
            </p:cNvSpPr>
            <p:nvPr/>
          </p:nvSpPr>
          <p:spPr bwMode="auto">
            <a:xfrm>
              <a:off x="2611" y="3237"/>
              <a:ext cx="4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</p:grp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666" y="1130300"/>
            <a:ext cx="7136094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18"/>
          <p:cNvSpPr/>
          <p:nvPr/>
        </p:nvSpPr>
        <p:spPr>
          <a:xfrm>
            <a:off x="1790700" y="711200"/>
            <a:ext cx="1371600" cy="4500033"/>
          </a:xfrm>
          <a:custGeom>
            <a:avLst/>
            <a:gdLst>
              <a:gd name="connsiteX0" fmla="*/ 0 w 1371600"/>
              <a:gd name="connsiteY0" fmla="*/ 4417483 h 4447116"/>
              <a:gd name="connsiteX1" fmla="*/ 203200 w 1371600"/>
              <a:gd name="connsiteY1" fmla="*/ 3795183 h 4447116"/>
              <a:gd name="connsiteX2" fmla="*/ 685800 w 1371600"/>
              <a:gd name="connsiteY2" fmla="*/ 505883 h 4447116"/>
              <a:gd name="connsiteX3" fmla="*/ 1117600 w 1371600"/>
              <a:gd name="connsiteY3" fmla="*/ 759883 h 4447116"/>
              <a:gd name="connsiteX4" fmla="*/ 1371600 w 1371600"/>
              <a:gd name="connsiteY4" fmla="*/ 785283 h 4447116"/>
              <a:gd name="connsiteX5" fmla="*/ 1371600 w 1371600"/>
              <a:gd name="connsiteY5" fmla="*/ 785283 h 44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4447116">
                <a:moveTo>
                  <a:pt x="0" y="4417483"/>
                </a:moveTo>
                <a:cubicBezTo>
                  <a:pt x="44450" y="4432299"/>
                  <a:pt x="88900" y="4447116"/>
                  <a:pt x="203200" y="3795183"/>
                </a:cubicBezTo>
                <a:cubicBezTo>
                  <a:pt x="317500" y="3143250"/>
                  <a:pt x="533400" y="1011766"/>
                  <a:pt x="685800" y="505883"/>
                </a:cubicBezTo>
                <a:cubicBezTo>
                  <a:pt x="838200" y="0"/>
                  <a:pt x="1003300" y="713316"/>
                  <a:pt x="1117600" y="759883"/>
                </a:cubicBezTo>
                <a:cubicBezTo>
                  <a:pt x="1231900" y="806450"/>
                  <a:pt x="1371600" y="785283"/>
                  <a:pt x="1371600" y="785283"/>
                </a:cubicBezTo>
                <a:lnTo>
                  <a:pt x="1371600" y="785283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416300" y="836083"/>
            <a:ext cx="1141413" cy="1716617"/>
          </a:xfrm>
          <a:custGeom>
            <a:avLst/>
            <a:gdLst>
              <a:gd name="connsiteX0" fmla="*/ 0 w 1278467"/>
              <a:gd name="connsiteY0" fmla="*/ 700617 h 1780117"/>
              <a:gd name="connsiteX1" fmla="*/ 215900 w 1278467"/>
              <a:gd name="connsiteY1" fmla="*/ 573617 h 1780117"/>
              <a:gd name="connsiteX2" fmla="*/ 342900 w 1278467"/>
              <a:gd name="connsiteY2" fmla="*/ 205317 h 1780117"/>
              <a:gd name="connsiteX3" fmla="*/ 584200 w 1278467"/>
              <a:gd name="connsiteY3" fmla="*/ 192617 h 1780117"/>
              <a:gd name="connsiteX4" fmla="*/ 838200 w 1278467"/>
              <a:gd name="connsiteY4" fmla="*/ 1361017 h 1780117"/>
              <a:gd name="connsiteX5" fmla="*/ 965200 w 1278467"/>
              <a:gd name="connsiteY5" fmla="*/ 1716617 h 1780117"/>
              <a:gd name="connsiteX6" fmla="*/ 1231900 w 1278467"/>
              <a:gd name="connsiteY6" fmla="*/ 1742017 h 1780117"/>
              <a:gd name="connsiteX7" fmla="*/ 1244600 w 1278467"/>
              <a:gd name="connsiteY7" fmla="*/ 1729317 h 17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467" h="1780117">
                <a:moveTo>
                  <a:pt x="0" y="700617"/>
                </a:moveTo>
                <a:cubicBezTo>
                  <a:pt x="79375" y="678392"/>
                  <a:pt x="158750" y="656167"/>
                  <a:pt x="215900" y="573617"/>
                </a:cubicBezTo>
                <a:cubicBezTo>
                  <a:pt x="273050" y="491067"/>
                  <a:pt x="281517" y="268817"/>
                  <a:pt x="342900" y="205317"/>
                </a:cubicBezTo>
                <a:cubicBezTo>
                  <a:pt x="404283" y="141817"/>
                  <a:pt x="501650" y="0"/>
                  <a:pt x="584200" y="192617"/>
                </a:cubicBezTo>
                <a:cubicBezTo>
                  <a:pt x="666750" y="385234"/>
                  <a:pt x="774700" y="1107017"/>
                  <a:pt x="838200" y="1361017"/>
                </a:cubicBezTo>
                <a:cubicBezTo>
                  <a:pt x="901700" y="1615017"/>
                  <a:pt x="899583" y="1653117"/>
                  <a:pt x="965200" y="1716617"/>
                </a:cubicBezTo>
                <a:cubicBezTo>
                  <a:pt x="1030817" y="1780117"/>
                  <a:pt x="1185333" y="1739900"/>
                  <a:pt x="1231900" y="1742017"/>
                </a:cubicBezTo>
                <a:cubicBezTo>
                  <a:pt x="1278467" y="1744134"/>
                  <a:pt x="1261533" y="1736725"/>
                  <a:pt x="1244600" y="1729317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62500" y="2152650"/>
            <a:ext cx="723900" cy="1686983"/>
          </a:xfrm>
          <a:custGeom>
            <a:avLst/>
            <a:gdLst>
              <a:gd name="connsiteX0" fmla="*/ 0 w 800100"/>
              <a:gd name="connsiteY0" fmla="*/ 374650 h 1686983"/>
              <a:gd name="connsiteX1" fmla="*/ 88900 w 800100"/>
              <a:gd name="connsiteY1" fmla="*/ 336550 h 1686983"/>
              <a:gd name="connsiteX2" fmla="*/ 177800 w 800100"/>
              <a:gd name="connsiteY2" fmla="*/ 69850 h 1686983"/>
              <a:gd name="connsiteX3" fmla="*/ 368300 w 800100"/>
              <a:gd name="connsiteY3" fmla="*/ 69850 h 1686983"/>
              <a:gd name="connsiteX4" fmla="*/ 444500 w 800100"/>
              <a:gd name="connsiteY4" fmla="*/ 488950 h 1686983"/>
              <a:gd name="connsiteX5" fmla="*/ 495300 w 800100"/>
              <a:gd name="connsiteY5" fmla="*/ 1111250 h 1686983"/>
              <a:gd name="connsiteX6" fmla="*/ 520700 w 800100"/>
              <a:gd name="connsiteY6" fmla="*/ 1593850 h 1686983"/>
              <a:gd name="connsiteX7" fmla="*/ 762000 w 800100"/>
              <a:gd name="connsiteY7" fmla="*/ 1670050 h 1686983"/>
              <a:gd name="connsiteX8" fmla="*/ 749300 w 800100"/>
              <a:gd name="connsiteY8" fmla="*/ 1657350 h 168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100" h="1686983">
                <a:moveTo>
                  <a:pt x="0" y="374650"/>
                </a:moveTo>
                <a:cubicBezTo>
                  <a:pt x="29633" y="381000"/>
                  <a:pt x="59267" y="387350"/>
                  <a:pt x="88900" y="336550"/>
                </a:cubicBezTo>
                <a:cubicBezTo>
                  <a:pt x="118533" y="285750"/>
                  <a:pt x="131233" y="114300"/>
                  <a:pt x="177800" y="69850"/>
                </a:cubicBezTo>
                <a:cubicBezTo>
                  <a:pt x="224367" y="25400"/>
                  <a:pt x="323850" y="0"/>
                  <a:pt x="368300" y="69850"/>
                </a:cubicBezTo>
                <a:cubicBezTo>
                  <a:pt x="412750" y="139700"/>
                  <a:pt x="423333" y="315383"/>
                  <a:pt x="444500" y="488950"/>
                </a:cubicBezTo>
                <a:cubicBezTo>
                  <a:pt x="465667" y="662517"/>
                  <a:pt x="482600" y="927100"/>
                  <a:pt x="495300" y="1111250"/>
                </a:cubicBezTo>
                <a:cubicBezTo>
                  <a:pt x="508000" y="1295400"/>
                  <a:pt x="476250" y="1500717"/>
                  <a:pt x="520700" y="1593850"/>
                </a:cubicBezTo>
                <a:cubicBezTo>
                  <a:pt x="565150" y="1686983"/>
                  <a:pt x="723900" y="1659467"/>
                  <a:pt x="762000" y="1670050"/>
                </a:cubicBezTo>
                <a:cubicBezTo>
                  <a:pt x="800100" y="1680633"/>
                  <a:pt x="774700" y="1668991"/>
                  <a:pt x="749300" y="165735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78500" y="3439583"/>
            <a:ext cx="1054100" cy="1907117"/>
          </a:xfrm>
          <a:custGeom>
            <a:avLst/>
            <a:gdLst>
              <a:gd name="connsiteX0" fmla="*/ 0 w 1054100"/>
              <a:gd name="connsiteY0" fmla="*/ 383117 h 1907117"/>
              <a:gd name="connsiteX1" fmla="*/ 139700 w 1054100"/>
              <a:gd name="connsiteY1" fmla="*/ 306917 h 1907117"/>
              <a:gd name="connsiteX2" fmla="*/ 203200 w 1054100"/>
              <a:gd name="connsiteY2" fmla="*/ 65617 h 1907117"/>
              <a:gd name="connsiteX3" fmla="*/ 342900 w 1054100"/>
              <a:gd name="connsiteY3" fmla="*/ 2117 h 1907117"/>
              <a:gd name="connsiteX4" fmla="*/ 482600 w 1054100"/>
              <a:gd name="connsiteY4" fmla="*/ 52917 h 1907117"/>
              <a:gd name="connsiteX5" fmla="*/ 533400 w 1054100"/>
              <a:gd name="connsiteY5" fmla="*/ 179917 h 1907117"/>
              <a:gd name="connsiteX6" fmla="*/ 596900 w 1054100"/>
              <a:gd name="connsiteY6" fmla="*/ 726017 h 1907117"/>
              <a:gd name="connsiteX7" fmla="*/ 698500 w 1054100"/>
              <a:gd name="connsiteY7" fmla="*/ 1576917 h 1907117"/>
              <a:gd name="connsiteX8" fmla="*/ 774700 w 1054100"/>
              <a:gd name="connsiteY8" fmla="*/ 1830917 h 1907117"/>
              <a:gd name="connsiteX9" fmla="*/ 1054100 w 1054100"/>
              <a:gd name="connsiteY9" fmla="*/ 1907117 h 19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100" h="1907117">
                <a:moveTo>
                  <a:pt x="0" y="383117"/>
                </a:moveTo>
                <a:cubicBezTo>
                  <a:pt x="52916" y="371475"/>
                  <a:pt x="105833" y="359834"/>
                  <a:pt x="139700" y="306917"/>
                </a:cubicBezTo>
                <a:cubicBezTo>
                  <a:pt x="173567" y="254000"/>
                  <a:pt x="169333" y="116417"/>
                  <a:pt x="203200" y="65617"/>
                </a:cubicBezTo>
                <a:cubicBezTo>
                  <a:pt x="237067" y="14817"/>
                  <a:pt x="296333" y="4234"/>
                  <a:pt x="342900" y="2117"/>
                </a:cubicBezTo>
                <a:cubicBezTo>
                  <a:pt x="389467" y="0"/>
                  <a:pt x="450850" y="23284"/>
                  <a:pt x="482600" y="52917"/>
                </a:cubicBezTo>
                <a:cubicBezTo>
                  <a:pt x="514350" y="82550"/>
                  <a:pt x="514350" y="67734"/>
                  <a:pt x="533400" y="179917"/>
                </a:cubicBezTo>
                <a:cubicBezTo>
                  <a:pt x="552450" y="292100"/>
                  <a:pt x="569383" y="493184"/>
                  <a:pt x="596900" y="726017"/>
                </a:cubicBezTo>
                <a:cubicBezTo>
                  <a:pt x="624417" y="958850"/>
                  <a:pt x="668867" y="1392767"/>
                  <a:pt x="698500" y="1576917"/>
                </a:cubicBezTo>
                <a:cubicBezTo>
                  <a:pt x="728133" y="1761067"/>
                  <a:pt x="715433" y="1775884"/>
                  <a:pt x="774700" y="1830917"/>
                </a:cubicBezTo>
                <a:cubicBezTo>
                  <a:pt x="833967" y="1885950"/>
                  <a:pt x="944033" y="1896533"/>
                  <a:pt x="1054100" y="1907117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3100" y="93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Uncatalyzed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900" y="565338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Catalyzed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Haber-Bosch Process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930900" y="1574800"/>
            <a:ext cx="31242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Catalyst gets you to NH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quicker but the [NH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] is dictated by </a:t>
            </a:r>
            <a:r>
              <a:rPr lang="en-US" sz="2400" i="1" dirty="0">
                <a:solidFill>
                  <a:schemeClr val="tx1"/>
                </a:solidFill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23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2"/>
          <p:cNvSpPr txBox="1">
            <a:spLocks noChangeArrowheads="1"/>
          </p:cNvSpPr>
          <p:nvPr/>
        </p:nvSpPr>
        <p:spPr bwMode="auto">
          <a:xfrm flipH="1">
            <a:off x="381000" y="11303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Haber-Bosch process</a:t>
            </a:r>
            <a:r>
              <a:rPr lang="en-US" sz="2400" b="0" dirty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47838" y="1702244"/>
            <a:ext cx="3470822" cy="461665"/>
            <a:chOff x="1219200" y="2052934"/>
            <a:chExt cx="3470622" cy="461961"/>
          </a:xfrm>
        </p:grpSpPr>
        <p:sp>
          <p:nvSpPr>
            <p:cNvPr id="115717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          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</a:p>
          </p:txBody>
        </p:sp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716" name="TextBox 8"/>
          <p:cNvSpPr txBox="1">
            <a:spLocks noChangeArrowheads="1"/>
          </p:cNvSpPr>
          <p:nvPr/>
        </p:nvSpPr>
        <p:spPr bwMode="auto">
          <a:xfrm>
            <a:off x="1101290" y="3124566"/>
            <a:ext cx="773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/>
              <a:t>How do you increase the rate of product formation?</a:t>
            </a:r>
          </a:p>
          <a:p>
            <a:pPr marL="228600"/>
            <a:r>
              <a:rPr lang="en-US" sz="2400" dirty="0"/>
              <a:t>Build more reactors.</a:t>
            </a:r>
          </a:p>
          <a:p>
            <a:pPr marL="228600"/>
            <a:r>
              <a:rPr lang="en-US" sz="2400" dirty="0"/>
              <a:t>Increase the temperature.</a:t>
            </a:r>
          </a:p>
          <a:p>
            <a:r>
              <a:rPr lang="en-US" sz="2400" dirty="0"/>
              <a:t>    Add a catalyst.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Real World 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0949" y="1720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cs typeface="Arial" pitchFamily="34" charset="0"/>
              </a:rPr>
              <a:t>H</a:t>
            </a:r>
            <a:r>
              <a:rPr lang="el-GR" sz="2400" dirty="0">
                <a:cs typeface="Arial" pitchFamily="34" charset="0"/>
              </a:rPr>
              <a:t>°</a:t>
            </a:r>
            <a:r>
              <a:rPr lang="en-US" sz="2400" baseline="-25000" dirty="0" err="1">
                <a:cs typeface="Arial" pitchFamily="34" charset="0"/>
              </a:rPr>
              <a:t>rxn</a:t>
            </a:r>
            <a:r>
              <a:rPr lang="en-US" sz="2400" dirty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flipH="1">
            <a:off x="469900" y="2267862"/>
            <a:ext cx="820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You are tasked with feeding 7.3 billion people. NH</a:t>
            </a:r>
            <a:r>
              <a:rPr lang="en-US" sz="2400" baseline="-25000" dirty="0"/>
              <a:t>3</a:t>
            </a:r>
            <a:r>
              <a:rPr lang="en-US" sz="2400" dirty="0"/>
              <a:t> is crucial to increasing food production by maximizing crop yield. 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01290" y="4770902"/>
            <a:ext cx="68012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solidFill>
                  <a:prstClr val="black"/>
                </a:solidFill>
              </a:rPr>
              <a:t>How do you shift the equilibrium to favor products?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Decrease the temperature.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Increase the pressure.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Decrease [NH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] by removing NH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 as it forms.</a:t>
            </a:r>
          </a:p>
          <a:p>
            <a:pPr marL="228600" lvl="0"/>
            <a:r>
              <a:rPr lang="en-US" sz="2400" dirty="0">
                <a:solidFill>
                  <a:prstClr val="black"/>
                </a:solidFill>
              </a:rPr>
              <a:t>Add more 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and N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as its consumed.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771" y="4269014"/>
            <a:ext cx="31532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18771" y="5553528"/>
            <a:ext cx="3283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18771" y="5923642"/>
            <a:ext cx="26742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E025-6780-4BA7-9D5C-3D55CF485F1D}" type="slidenum">
              <a:rPr lang="en-US"/>
              <a:pPr>
                <a:defRPr/>
              </a:pPr>
              <a:t>56</a:t>
            </a:fld>
            <a:endParaRPr lang="en-US"/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0" y="3983038"/>
            <a:ext cx="3835400" cy="26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Haber-Bosch Process</a:t>
            </a: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757238" y="1016444"/>
            <a:ext cx="3470822" cy="461665"/>
            <a:chOff x="1219200" y="2052934"/>
            <a:chExt cx="3470622" cy="461961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          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1481849" y="1593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cs typeface="Arial" pitchFamily="34" charset="0"/>
              </a:rPr>
              <a:t>H</a:t>
            </a:r>
            <a:r>
              <a:rPr lang="el-GR" sz="2400" dirty="0">
                <a:cs typeface="Arial" pitchFamily="34" charset="0"/>
              </a:rPr>
              <a:t>°</a:t>
            </a:r>
            <a:r>
              <a:rPr lang="en-US" sz="2400" baseline="-25000" dirty="0" err="1">
                <a:cs typeface="Arial" pitchFamily="34" charset="0"/>
              </a:rPr>
              <a:t>rxn</a:t>
            </a:r>
            <a:r>
              <a:rPr lang="en-US" sz="2400" dirty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5213" y="2100939"/>
            <a:ext cx="496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way does the reaction shift if: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33" y="25581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increase the temperature?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" y="29898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Reaction shifts left, less NH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But…it gets there faster!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633" y="37900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decrease the temperature?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000" y="42217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But…it gets there slower!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633" y="51108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increase the pressure?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000" y="5542518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91100" y="965200"/>
            <a:ext cx="3908425" cy="2743200"/>
            <a:chOff x="4991100" y="965200"/>
            <a:chExt cx="3908425" cy="2743200"/>
          </a:xfrm>
        </p:grpSpPr>
        <p:pic>
          <p:nvPicPr>
            <p:cNvPr id="29719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1100" y="965200"/>
              <a:ext cx="39084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484513" y="2054999"/>
              <a:ext cx="6778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slow</a:t>
              </a:r>
              <a:endParaRPr lang="en-US" sz="2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11575" y="2054999"/>
              <a:ext cx="5768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fast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76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  <p:bldP spid="30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E025-6780-4BA7-9D5C-3D55CF485F1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Haber-Bosch Process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7238" y="1016444"/>
            <a:ext cx="3470822" cy="461665"/>
            <a:chOff x="1219200" y="2052934"/>
            <a:chExt cx="3470622" cy="461961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          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1481849" y="1593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cs typeface="Arial" pitchFamily="34" charset="0"/>
              </a:rPr>
              <a:t>H</a:t>
            </a:r>
            <a:r>
              <a:rPr lang="el-GR" sz="2400" dirty="0">
                <a:cs typeface="Arial" pitchFamily="34" charset="0"/>
              </a:rPr>
              <a:t>°</a:t>
            </a:r>
            <a:r>
              <a:rPr lang="en-US" sz="2400" baseline="-25000" dirty="0" err="1">
                <a:cs typeface="Arial" pitchFamily="34" charset="0"/>
              </a:rPr>
              <a:t>rxn</a:t>
            </a:r>
            <a:r>
              <a:rPr lang="en-US" sz="2400" dirty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5213" y="2100939"/>
            <a:ext cx="496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way does the reaction shift if: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33" y="25581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increase the temperature?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4000" y="29898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Reaction shifts left, less NH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But…it gets there faster!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7633" y="37900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decrease the temperature?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000" y="42217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But…it gets there slower!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633" y="51108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increase the pressure?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000" y="5542518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6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688" y="1085850"/>
            <a:ext cx="4113212" cy="318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677005" y="4483834"/>
            <a:ext cx="44234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7030A0"/>
                </a:solidFill>
              </a:rPr>
              <a:t>At very high </a:t>
            </a:r>
            <a:r>
              <a:rPr lang="en-US" sz="2000" b="0" i="1" dirty="0">
                <a:solidFill>
                  <a:srgbClr val="7030A0"/>
                </a:solidFill>
              </a:rPr>
              <a:t>P</a:t>
            </a:r>
            <a:r>
              <a:rPr lang="en-US" sz="2000" b="0" dirty="0">
                <a:solidFill>
                  <a:srgbClr val="7030A0"/>
                </a:solidFill>
              </a:rPr>
              <a:t> and low </a:t>
            </a:r>
            <a:r>
              <a:rPr lang="en-US" sz="2000" b="0" i="1" dirty="0">
                <a:solidFill>
                  <a:srgbClr val="7030A0"/>
                </a:solidFill>
              </a:rPr>
              <a:t>T</a:t>
            </a:r>
            <a:r>
              <a:rPr lang="en-US" sz="2000" b="0" dirty="0">
                <a:solidFill>
                  <a:srgbClr val="7030A0"/>
                </a:solidFill>
              </a:rPr>
              <a:t> (</a:t>
            </a:r>
            <a:r>
              <a:rPr lang="en-US" sz="2000" b="0" i="1" dirty="0">
                <a:solidFill>
                  <a:srgbClr val="7030A0"/>
                </a:solidFill>
              </a:rPr>
              <a:t>top left</a:t>
            </a:r>
            <a:r>
              <a:rPr lang="en-US" sz="2000" b="0" dirty="0">
                <a:solidFill>
                  <a:srgbClr val="7030A0"/>
                </a:solidFill>
              </a:rPr>
              <a:t>), the yield is high, but the reaction is slow. Industrial conditions (</a:t>
            </a:r>
            <a:r>
              <a:rPr lang="en-US" sz="2000" b="0" i="1" dirty="0">
                <a:solidFill>
                  <a:srgbClr val="7030A0"/>
                </a:solidFill>
              </a:rPr>
              <a:t>circle</a:t>
            </a:r>
            <a:r>
              <a:rPr lang="en-US" sz="2000" b="0" dirty="0">
                <a:solidFill>
                  <a:srgbClr val="7030A0"/>
                </a:solidFill>
              </a:rPr>
              <a:t>) are between 200 and 300 </a:t>
            </a:r>
            <a:r>
              <a:rPr lang="en-US" sz="2000" b="0" dirty="0" err="1">
                <a:solidFill>
                  <a:srgbClr val="7030A0"/>
                </a:solidFill>
              </a:rPr>
              <a:t>atm</a:t>
            </a:r>
            <a:r>
              <a:rPr lang="en-US" sz="2000" b="0" dirty="0">
                <a:solidFill>
                  <a:srgbClr val="7030A0"/>
                </a:solidFill>
              </a:rPr>
              <a:t> at about 400°C.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82913" y="1212334"/>
            <a:ext cx="677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slow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8278513" y="3333234"/>
            <a:ext cx="576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fast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78382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714500" y="3895626"/>
            <a:ext cx="5715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u="sng" dirty="0"/>
              <a:t>Increase the product formation rate:</a:t>
            </a:r>
          </a:p>
          <a:p>
            <a:pPr marL="228600"/>
            <a:r>
              <a:rPr lang="en-US" sz="2200" dirty="0"/>
              <a:t>Add a catalyst.</a:t>
            </a:r>
          </a:p>
          <a:p>
            <a:pPr marL="228600"/>
            <a:r>
              <a:rPr lang="en-US" sz="2200" dirty="0"/>
              <a:t>Increase the temperature.</a:t>
            </a:r>
          </a:p>
          <a:p>
            <a:r>
              <a:rPr lang="en-US" sz="2200" b="1" u="sng" dirty="0"/>
              <a:t>Shift the equilibrium:</a:t>
            </a:r>
          </a:p>
          <a:p>
            <a:pPr marL="228600"/>
            <a:r>
              <a:rPr lang="en-US" sz="2200" dirty="0"/>
              <a:t>Decrease the temperature.</a:t>
            </a:r>
          </a:p>
          <a:p>
            <a:pPr marL="228600"/>
            <a:r>
              <a:rPr lang="en-US" sz="2200" b="0" dirty="0"/>
              <a:t>Increase the pressure.</a:t>
            </a:r>
          </a:p>
          <a:p>
            <a:pPr marL="228600"/>
            <a:r>
              <a:rPr lang="en-US" sz="2200" dirty="0"/>
              <a:t>Decrease [NH</a:t>
            </a:r>
            <a:r>
              <a:rPr lang="en-US" sz="2200" baseline="-25000" dirty="0"/>
              <a:t>3</a:t>
            </a:r>
            <a:r>
              <a:rPr lang="en-US" sz="2200" dirty="0"/>
              <a:t>] by removing NH</a:t>
            </a:r>
            <a:r>
              <a:rPr lang="en-US" sz="2200" baseline="-25000" dirty="0"/>
              <a:t>3</a:t>
            </a:r>
            <a:r>
              <a:rPr lang="en-US" sz="2200" dirty="0"/>
              <a:t> as it forms.</a:t>
            </a:r>
          </a:p>
          <a:p>
            <a:pPr marL="228600"/>
            <a:r>
              <a:rPr lang="en-US" sz="2200" b="0" dirty="0"/>
              <a:t>Add more H</a:t>
            </a:r>
            <a:r>
              <a:rPr lang="en-US" sz="2200" b="0" baseline="-25000" dirty="0"/>
              <a:t>2</a:t>
            </a:r>
            <a:r>
              <a:rPr lang="en-US" sz="2200" b="0" dirty="0"/>
              <a:t> and N</a:t>
            </a:r>
            <a:r>
              <a:rPr lang="en-US" sz="2200" b="0" baseline="-25000" dirty="0"/>
              <a:t>2</a:t>
            </a:r>
            <a:r>
              <a:rPr lang="en-US" sz="2200" b="0" dirty="0"/>
              <a:t> as its consumed.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699" y="1435101"/>
            <a:ext cx="9100537" cy="2133599"/>
            <a:chOff x="12699" y="1435101"/>
            <a:chExt cx="9100537" cy="2133599"/>
          </a:xfrm>
        </p:grpSpPr>
        <p:pic>
          <p:nvPicPr>
            <p:cNvPr id="81920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99" y="1435101"/>
              <a:ext cx="9100537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50196" y="2215634"/>
              <a:ext cx="19800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300 </a:t>
              </a:r>
              <a:r>
                <a:rPr lang="en-US" sz="2000" dirty="0" err="1">
                  <a:solidFill>
                    <a:srgbClr val="FF0000"/>
                  </a:solidFill>
                </a:rPr>
                <a:t>atm</a:t>
              </a:r>
              <a:r>
                <a:rPr lang="en-US" sz="2000" dirty="0">
                  <a:solidFill>
                    <a:srgbClr val="FF0000"/>
                  </a:solidFill>
                </a:rPr>
                <a:t> at 400°C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-178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>
                <a:solidFill>
                  <a:sysClr val="windowText" lastClr="000000"/>
                </a:solidFill>
              </a:rPr>
              <a:t>Haber-Bosch Process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46238" y="813244"/>
            <a:ext cx="3470822" cy="461665"/>
            <a:chOff x="1219200" y="2052934"/>
            <a:chExt cx="3470622" cy="461961"/>
          </a:xfrm>
        </p:grpSpPr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          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5609349" y="8059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>
                <a:cs typeface="Arial" pitchFamily="34" charset="0"/>
              </a:rPr>
              <a:t>H</a:t>
            </a:r>
            <a:r>
              <a:rPr lang="el-GR" sz="2400" dirty="0">
                <a:cs typeface="Arial" pitchFamily="34" charset="0"/>
              </a:rPr>
              <a:t>°</a:t>
            </a:r>
            <a:r>
              <a:rPr lang="en-US" sz="2400" baseline="-25000" dirty="0" err="1">
                <a:cs typeface="Arial" pitchFamily="34" charset="0"/>
              </a:rPr>
              <a:t>rxn</a:t>
            </a:r>
            <a:r>
              <a:rPr lang="en-US" sz="2400" dirty="0">
                <a:cs typeface="Arial" pitchFamily="34" charset="0"/>
              </a:rPr>
              <a:t> = -91.8 kJ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86200" y="3479800"/>
            <a:ext cx="215900" cy="1193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70300" y="3479800"/>
            <a:ext cx="176854" cy="9779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692900" y="3187700"/>
            <a:ext cx="514350" cy="284405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231900" y="3492500"/>
            <a:ext cx="762000" cy="297105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32000" y="5384800"/>
            <a:ext cx="3048000" cy="12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75100" y="3467100"/>
            <a:ext cx="404103" cy="223445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3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9E2286-BD41-47B7-94AE-99B3B591A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0282-ACDA-49DB-AD2B-C3EE8D5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B4B5D-71BB-492A-87BE-B4D3483E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8" y="271057"/>
            <a:ext cx="7088902" cy="63641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F6904A-A9E3-4E99-8F24-6EAEDD6B676B}"/>
              </a:ext>
            </a:extLst>
          </p:cNvPr>
          <p:cNvSpPr/>
          <p:nvPr/>
        </p:nvSpPr>
        <p:spPr>
          <a:xfrm>
            <a:off x="1160879" y="6397593"/>
            <a:ext cx="1804198" cy="2148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983131-DCB4-470F-8C88-04BD4F96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056" y="572293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38907B3-A365-4BA6-AA51-771A6449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455" y="592215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5197AF2-C69D-4E03-96FF-85671E6A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109" y="618946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91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7041" y="1089529"/>
            <a:ext cx="8055421" cy="1969770"/>
          </a:xfrm>
        </p:spPr>
        <p:txBody>
          <a:bodyPr wrap="square">
            <a:spAutoFit/>
          </a:bodyPr>
          <a:lstStyle/>
          <a:p>
            <a:r>
              <a:rPr lang="en-US" altLang="en-US" sz="2800" dirty="0"/>
              <a:t>Why do we need Q if it does not use equilibrium concentrations?</a:t>
            </a:r>
          </a:p>
          <a:p>
            <a:pPr>
              <a:spcBef>
                <a:spcPts val="1200"/>
              </a:spcBef>
            </a:pPr>
            <a:r>
              <a:rPr lang="en-US" altLang="en-US" sz="2800" dirty="0"/>
              <a:t>The reaction quotient will help us predict how the equilibrium will respond to an applied stress: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4970" y="4093023"/>
            <a:ext cx="6125027" cy="169277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Q 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K</a:t>
            </a:r>
            <a:r>
              <a:rPr kumimoji="0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the system is at equilibrium</a:t>
            </a:r>
          </a:p>
          <a:p>
            <a:pPr marL="320040"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800" b="1" i="1" dirty="0">
                <a:cs typeface="Times New Roman" pitchFamily="18" charset="0"/>
              </a:rPr>
              <a:t>Q &lt;</a:t>
            </a:r>
            <a:r>
              <a:rPr lang="en-US" altLang="en-US" sz="2400" dirty="0"/>
              <a:t> </a:t>
            </a:r>
            <a:r>
              <a:rPr lang="en-US" altLang="en-US" sz="2800" b="1" i="1" dirty="0" err="1">
                <a:cs typeface="Times New Roman" pitchFamily="18" charset="0"/>
              </a:rPr>
              <a:t>K</a:t>
            </a:r>
            <a:r>
              <a:rPr lang="en-US" altLang="en-US" sz="2800" b="1" baseline="-25000" dirty="0" err="1">
                <a:cs typeface="Times New Roman" pitchFamily="18" charset="0"/>
              </a:rPr>
              <a:t>c</a:t>
            </a:r>
            <a:r>
              <a:rPr lang="en-US" altLang="en-US" sz="2400" dirty="0"/>
              <a:t>: the reaction proceeds to the right</a:t>
            </a:r>
          </a:p>
          <a:p>
            <a:pPr marL="320040"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800" b="1" i="1" dirty="0">
                <a:cs typeface="Times New Roman" pitchFamily="18" charset="0"/>
              </a:rPr>
              <a:t>Q &gt;</a:t>
            </a:r>
            <a:r>
              <a:rPr lang="en-US" altLang="en-US" sz="2400" dirty="0"/>
              <a:t> </a:t>
            </a:r>
            <a:r>
              <a:rPr lang="en-US" altLang="en-US" sz="2800" b="1" i="1" dirty="0" err="1">
                <a:cs typeface="Times New Roman" pitchFamily="18" charset="0"/>
              </a:rPr>
              <a:t>K</a:t>
            </a:r>
            <a:r>
              <a:rPr lang="en-US" altLang="en-US" sz="2800" b="1" baseline="-25000" dirty="0" err="1">
                <a:cs typeface="Times New Roman" pitchFamily="18" charset="0"/>
              </a:rPr>
              <a:t>c</a:t>
            </a:r>
            <a:r>
              <a:rPr lang="en-US" altLang="en-US" sz="2400" dirty="0"/>
              <a:t>: the reaction proceeds to the left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Reaction Quotient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7511" y="3259472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063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381" y="3131438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We can also calculate the concentrations of each species when it reaches equilibrium.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64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Going one step further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486" y="97245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If we are given the concentrations in a reaction mixture and 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n-US" sz="2400" baseline="-2500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sz="2400" i="1" baseline="-25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we can predict </a:t>
            </a:r>
            <a:r>
              <a:rPr lang="en-US" sz="2400" u="sng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which direction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reaction will proceed.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04559" y="1872336"/>
            <a:ext cx="4920344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  <a:buSzPct val="85000"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itchFamily="18" charset="0"/>
              </a:rPr>
              <a:t>Q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=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K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the system is at equilibrium</a:t>
            </a:r>
          </a:p>
          <a:p>
            <a:pPr marL="320040" lvl="1" eaLnBrk="1" fontAlgn="auto" hangingPunct="1"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0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>
                <a:cs typeface="Times New Roman" pitchFamily="18" charset="0"/>
              </a:rPr>
              <a:t> &lt;</a:t>
            </a:r>
            <a:r>
              <a:rPr lang="en-US" altLang="en-US" sz="2000" dirty="0"/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altLang="en-US" sz="2000" b="1" i="1" dirty="0">
                <a:cs typeface="Times New Roman" pitchFamily="18" charset="0"/>
              </a:rPr>
              <a:t>  </a:t>
            </a:r>
            <a:r>
              <a:rPr lang="en-US" altLang="en-US" sz="2000" dirty="0"/>
              <a:t>: the reaction proceeds to the right</a:t>
            </a:r>
          </a:p>
          <a:p>
            <a:pPr marL="320040" lvl="1" eaLnBrk="1" fontAlgn="auto" hangingPunct="1"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0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>
                <a:cs typeface="Times New Roman" pitchFamily="18" charset="0"/>
              </a:rPr>
              <a:t> &gt;</a:t>
            </a:r>
            <a:r>
              <a:rPr lang="en-US" altLang="en-US" sz="2000" dirty="0"/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altLang="en-US" sz="2000" b="1" baseline="-25000" dirty="0">
                <a:cs typeface="Times New Roman" pitchFamily="18" charset="0"/>
              </a:rPr>
              <a:t> </a:t>
            </a:r>
            <a:r>
              <a:rPr lang="en-US" altLang="en-US" sz="2000" b="1" dirty="0">
                <a:cs typeface="Times New Roman" pitchFamily="18" charset="0"/>
              </a:rPr>
              <a:t> </a:t>
            </a:r>
            <a:r>
              <a:rPr lang="en-US" altLang="en-US" sz="2000" dirty="0"/>
              <a:t>: the reaction proceeds to the left</a:t>
            </a:r>
          </a:p>
        </p:txBody>
      </p:sp>
      <p:pic>
        <p:nvPicPr>
          <p:cNvPr id="640002" name="Picture 2" descr="http://textflow.mheducation.com/figures/0077386620/cha02680_eq14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536" y="5061628"/>
            <a:ext cx="4830280" cy="11069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65708" y="4022019"/>
            <a:ext cx="259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Reaction Table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ICE Table/Method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pic>
        <p:nvPicPr>
          <p:cNvPr id="4" name="Picture 2" descr="cha02680_1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840" y="2872113"/>
            <a:ext cx="2414361" cy="34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/>
                <a:t>cis</a:t>
              </a:r>
              <a:r>
                <a:rPr lang="en-US" sz="2800" dirty="0"/>
                <a:t>-stilbene             </a:t>
              </a:r>
              <a:r>
                <a:rPr lang="en-US" sz="2800" i="1" dirty="0"/>
                <a:t>trans</a:t>
              </a:r>
              <a:r>
                <a:rPr lang="en-US" sz="2800" dirty="0"/>
                <a:t>-stilbene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5257" y="2833918"/>
            <a:ext cx="5725883" cy="38644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</a:rPr>
              <a:t>Step 1</a:t>
            </a:r>
            <a:r>
              <a:rPr lang="en-US" sz="2400" dirty="0"/>
              <a:t>: Construct an ICE Table.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</a:rPr>
              <a:t>Step 2</a:t>
            </a:r>
            <a:r>
              <a:rPr lang="en-US" sz="2400" dirty="0"/>
              <a:t>: Insert known information into ICE Table (in M or pressure).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</a:rPr>
              <a:t>Step 3</a:t>
            </a:r>
            <a:r>
              <a:rPr lang="en-US" sz="2400" dirty="0"/>
              <a:t>: Determine the change in </a:t>
            </a:r>
            <a:r>
              <a:rPr lang="en-US" sz="2400" dirty="0" err="1"/>
              <a:t>conc</a:t>
            </a:r>
            <a:r>
              <a:rPr lang="en-US" sz="2400" dirty="0"/>
              <a:t> (x) that will occur as the reaction progresses.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</a:rPr>
              <a:t>Step 4</a:t>
            </a:r>
            <a:r>
              <a:rPr lang="en-US" sz="2400" dirty="0"/>
              <a:t>: Complete the table.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</a:rPr>
              <a:t>Step 5</a:t>
            </a:r>
            <a:r>
              <a:rPr lang="en-US" sz="2400" dirty="0"/>
              <a:t>: Set up K equation, calculate x.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</a:rPr>
              <a:t>Step 6</a:t>
            </a:r>
            <a:r>
              <a:rPr lang="en-US" sz="2400" dirty="0"/>
              <a:t>: Calculate equilibrium </a:t>
            </a:r>
            <a:r>
              <a:rPr lang="en-US" sz="2400" dirty="0" err="1"/>
              <a:t>concs</a:t>
            </a:r>
            <a:r>
              <a:rPr lang="en-US" sz="2400" dirty="0"/>
              <a:t>.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/>
                <a:t>cis</a:t>
              </a:r>
              <a:r>
                <a:rPr lang="en-US" sz="2800" dirty="0" err="1"/>
                <a:t>-stilbene</a:t>
              </a:r>
              <a:r>
                <a:rPr lang="en-US" sz="2800" dirty="0"/>
                <a:t>             </a:t>
              </a:r>
              <a:r>
                <a:rPr lang="en-US" sz="2800" i="1" dirty="0"/>
                <a:t>trans</a:t>
              </a:r>
              <a:r>
                <a:rPr lang="en-US" sz="2800" dirty="0"/>
                <a:t>-</a:t>
              </a:r>
              <a:r>
                <a:rPr lang="en-US" sz="2800" dirty="0" err="1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2740" y="2848430"/>
            <a:ext cx="4071257" cy="57693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0000"/>
                </a:solidFill>
              </a:rPr>
              <a:t>Step 1</a:t>
            </a:r>
            <a:r>
              <a:rPr lang="en-US" sz="2400" dirty="0"/>
              <a:t>: Construct an ICE Table.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/>
              <a:t>cis</a:t>
            </a:r>
            <a:r>
              <a:rPr lang="en-US" sz="2400" dirty="0" err="1"/>
              <a:t>-stilbene</a:t>
            </a:r>
            <a:r>
              <a:rPr lang="en-US" sz="2400" dirty="0"/>
              <a:t>              </a:t>
            </a:r>
            <a:r>
              <a:rPr lang="en-US" sz="2400" i="1" dirty="0"/>
              <a:t>trans</a:t>
            </a:r>
            <a:r>
              <a:rPr lang="en-US" sz="2400" dirty="0"/>
              <a:t>-</a:t>
            </a:r>
            <a:r>
              <a:rPr lang="en-US" sz="2400" dirty="0" err="1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/>
                <a:t>cis</a:t>
              </a:r>
              <a:r>
                <a:rPr lang="en-US" sz="2800" dirty="0" err="1"/>
                <a:t>-stilbene</a:t>
              </a:r>
              <a:r>
                <a:rPr lang="en-US" sz="2800" dirty="0"/>
                <a:t>             </a:t>
              </a:r>
              <a:r>
                <a:rPr lang="en-US" sz="2800" i="1" dirty="0"/>
                <a:t>trans</a:t>
              </a:r>
              <a:r>
                <a:rPr lang="en-US" sz="2800" dirty="0"/>
                <a:t>-</a:t>
              </a:r>
              <a:r>
                <a:rPr lang="en-US" sz="2800" dirty="0" err="1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8840" y="2877458"/>
            <a:ext cx="8481332" cy="57693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0000"/>
                </a:solidFill>
              </a:rPr>
              <a:t>Step 2</a:t>
            </a:r>
            <a:r>
              <a:rPr lang="en-US" sz="2400" dirty="0"/>
              <a:t>: Insert known information into ICE Table (in M or pressure).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/>
              <a:t>cis</a:t>
            </a:r>
            <a:r>
              <a:rPr lang="en-US" sz="2400" dirty="0" err="1"/>
              <a:t>-stilbene</a:t>
            </a:r>
            <a:r>
              <a:rPr lang="en-US" sz="2400" dirty="0"/>
              <a:t>              </a:t>
            </a:r>
            <a:r>
              <a:rPr lang="en-US" sz="2400" i="1" dirty="0"/>
              <a:t>trans</a:t>
            </a:r>
            <a:r>
              <a:rPr lang="en-US" sz="2400" dirty="0"/>
              <a:t>-</a:t>
            </a:r>
            <a:r>
              <a:rPr lang="en-US" sz="2400" dirty="0" err="1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226626" y="2090057"/>
            <a:ext cx="1509488" cy="420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0.850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06286" y="2438400"/>
            <a:ext cx="17272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/>
                <a:t>cis</a:t>
              </a:r>
              <a:r>
                <a:rPr lang="en-US" sz="2800" dirty="0" err="1"/>
                <a:t>-stilbene</a:t>
              </a:r>
              <a:r>
                <a:rPr lang="en-US" sz="2800" dirty="0"/>
                <a:t>             </a:t>
              </a:r>
              <a:r>
                <a:rPr lang="en-US" sz="2800" i="1" dirty="0"/>
                <a:t>trans</a:t>
              </a:r>
              <a:r>
                <a:rPr lang="en-US" sz="2800" dirty="0"/>
                <a:t>-</a:t>
              </a:r>
              <a:r>
                <a:rPr lang="en-US" sz="2800" dirty="0" err="1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43410" y="2804888"/>
            <a:ext cx="7213609" cy="57693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0000"/>
                </a:solidFill>
              </a:rPr>
              <a:t>Step 3</a:t>
            </a:r>
            <a:r>
              <a:rPr lang="en-US" sz="2400" dirty="0"/>
              <a:t>: Determine the change in </a:t>
            </a:r>
            <a:r>
              <a:rPr lang="en-US" sz="2400" dirty="0" err="1"/>
              <a:t>conc</a:t>
            </a:r>
            <a:r>
              <a:rPr lang="en-US" sz="2400" dirty="0"/>
              <a:t> (x) that will occur.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/>
              <a:t>cis</a:t>
            </a:r>
            <a:r>
              <a:rPr lang="en-US" sz="2400" dirty="0" err="1"/>
              <a:t>-stilbene</a:t>
            </a:r>
            <a:r>
              <a:rPr lang="en-US" sz="2400" dirty="0"/>
              <a:t>              </a:t>
            </a:r>
            <a:r>
              <a:rPr lang="en-US" sz="2400" i="1" dirty="0"/>
              <a:t>trans</a:t>
            </a:r>
            <a:r>
              <a:rPr lang="en-US" sz="2400" dirty="0"/>
              <a:t>-</a:t>
            </a:r>
            <a:r>
              <a:rPr lang="en-US" sz="2400" dirty="0" err="1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90817" y="5773194"/>
            <a:ext cx="2023010" cy="928697"/>
            <a:chOff x="3322428" y="5694116"/>
            <a:chExt cx="2023010" cy="928697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1334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[trans]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151183" y="6161148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</a:t>
              </a:r>
              <a:r>
                <a:rPr lang="en-US" altLang="en-US" dirty="0" err="1"/>
                <a:t>cis</a:t>
              </a:r>
              <a:r>
                <a:rPr lang="en-US" altLang="en-US" dirty="0"/>
                <a:t>]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</a:t>
              </a:r>
              <a:endParaRPr lang="en-US" sz="2400" b="1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/>
                <a:t>Q</a:t>
              </a:r>
              <a:endParaRPr lang="en-US" alt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3625" y="6159910"/>
              <a:ext cx="9876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329134" y="599521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=  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-x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829" y="1625600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+x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/>
                <a:t>cis</a:t>
              </a:r>
              <a:r>
                <a:rPr lang="en-US" sz="2800" dirty="0" err="1"/>
                <a:t>-stilbene</a:t>
              </a:r>
              <a:r>
                <a:rPr lang="en-US" sz="2800" dirty="0"/>
                <a:t>             </a:t>
              </a:r>
              <a:r>
                <a:rPr lang="en-US" sz="2800" i="1" dirty="0"/>
                <a:t>trans</a:t>
              </a:r>
              <a:r>
                <a:rPr lang="en-US" sz="2800" dirty="0"/>
                <a:t>-</a:t>
              </a:r>
              <a:r>
                <a:rPr lang="en-US" sz="2800" dirty="0" err="1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605" y="2804888"/>
            <a:ext cx="3744704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0000"/>
                </a:solidFill>
              </a:rPr>
              <a:t>Step 4</a:t>
            </a:r>
            <a:r>
              <a:rPr lang="en-US" sz="2400" dirty="0"/>
              <a:t>: Complete the table.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/>
              <a:t>cis</a:t>
            </a:r>
            <a:r>
              <a:rPr lang="en-US" sz="2400" dirty="0" err="1"/>
              <a:t>-stilbene</a:t>
            </a:r>
            <a:r>
              <a:rPr lang="en-US" sz="2400" dirty="0"/>
              <a:t>              </a:t>
            </a:r>
            <a:r>
              <a:rPr lang="en-US" sz="2400" i="1" dirty="0"/>
              <a:t>trans</a:t>
            </a:r>
            <a:r>
              <a:rPr lang="en-US" sz="2400" dirty="0"/>
              <a:t>-</a:t>
            </a:r>
            <a:r>
              <a:rPr lang="en-US" sz="2400" dirty="0" err="1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829" y="1625600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(0.850 - x)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/>
                <a:t>cis</a:t>
              </a:r>
              <a:r>
                <a:rPr lang="en-US" sz="2800" dirty="0" err="1"/>
                <a:t>-stilbene</a:t>
              </a:r>
              <a:r>
                <a:rPr lang="en-US" sz="2800" dirty="0"/>
                <a:t>             </a:t>
              </a:r>
              <a:r>
                <a:rPr lang="en-US" sz="2800" i="1" dirty="0"/>
                <a:t>trans</a:t>
              </a:r>
              <a:r>
                <a:rPr lang="en-US" sz="2800" dirty="0"/>
                <a:t>-</a:t>
              </a:r>
              <a:r>
                <a:rPr lang="en-US" sz="2800" dirty="0" err="1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2932" y="2804888"/>
            <a:ext cx="5109081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0000"/>
                </a:solidFill>
              </a:rPr>
              <a:t>Step 5</a:t>
            </a:r>
            <a:r>
              <a:rPr lang="en-US" sz="2400" dirty="0"/>
              <a:t>: Set up K equation, calculate x.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/>
              <a:t>cis</a:t>
            </a:r>
            <a:r>
              <a:rPr lang="en-US" sz="2400" dirty="0" err="1"/>
              <a:t>-stilbene</a:t>
            </a:r>
            <a:r>
              <a:rPr lang="en-US" sz="2400" dirty="0"/>
              <a:t>              </a:t>
            </a:r>
            <a:r>
              <a:rPr lang="en-US" sz="2400" i="1" dirty="0"/>
              <a:t>trans</a:t>
            </a:r>
            <a:r>
              <a:rPr lang="en-US" sz="2400" dirty="0"/>
              <a:t>-</a:t>
            </a:r>
            <a:r>
              <a:rPr lang="en-US" sz="2400" dirty="0" err="1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(0.850 - x)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19957" y="5802222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[trans]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60182" y="6269254"/>
            <a:ext cx="97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[</a:t>
            </a:r>
            <a:r>
              <a:rPr lang="en-US" altLang="en-US" dirty="0" err="1"/>
              <a:t>cis</a:t>
            </a:r>
            <a:r>
              <a:rPr lang="en-US" altLang="en-US" dirty="0"/>
              <a:t>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82030" y="601698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=</a:t>
            </a:r>
            <a:endParaRPr lang="en-US" sz="24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431427" y="6029053"/>
            <a:ext cx="546299" cy="47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/>
              <a:t>K</a:t>
            </a:r>
            <a:endParaRPr lang="en-US" alt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92624" y="6268016"/>
            <a:ext cx="98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69744" y="6024241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=  24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492999" y="5809482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x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84888" y="6262000"/>
            <a:ext cx="1767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0.850 - x</a:t>
            </a:r>
            <a:endParaRPr lang="en-US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09932" y="60242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=</a:t>
            </a:r>
            <a:endParaRPr lang="en-US" sz="2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476984" y="6275276"/>
            <a:ext cx="1401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89866" y="6048966"/>
            <a:ext cx="2161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x = 0.816 M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ICE Method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equilibrium constant (</a:t>
            </a:r>
            <a:r>
              <a:rPr lang="en-US" sz="2000" i="1" dirty="0" err="1"/>
              <a:t>K</a:t>
            </a:r>
            <a:r>
              <a:rPr lang="en-US" sz="2000" baseline="-25000" dirty="0" err="1"/>
              <a:t>c</a:t>
            </a:r>
            <a:r>
              <a:rPr lang="en-US" sz="2000" dirty="0"/>
              <a:t>) for this system is 24.0 at 200°C. Suppose that initially only </a:t>
            </a:r>
            <a:r>
              <a:rPr lang="en-US" sz="2000" i="1" dirty="0" err="1"/>
              <a:t>cis</a:t>
            </a:r>
            <a:r>
              <a:rPr lang="en-US" sz="2000" dirty="0" err="1"/>
              <a:t>-stilbene</a:t>
            </a:r>
            <a:r>
              <a:rPr lang="en-US" sz="2000" dirty="0"/>
              <a:t> is present at a concentration of 0.850 mol/L. How do we calculate the concentrations of </a:t>
            </a:r>
            <a:r>
              <a:rPr lang="en-US" sz="2000" i="1" dirty="0" err="1"/>
              <a:t>cis</a:t>
            </a:r>
            <a:r>
              <a:rPr lang="en-US" sz="2000" dirty="0"/>
              <a:t>- and </a:t>
            </a:r>
            <a:r>
              <a:rPr lang="en-US" sz="2000" i="1" dirty="0"/>
              <a:t>trans</a:t>
            </a:r>
            <a:r>
              <a:rPr lang="en-US" sz="2000" dirty="0"/>
              <a:t>-</a:t>
            </a:r>
            <a:r>
              <a:rPr lang="en-US" sz="2000" dirty="0" err="1"/>
              <a:t>stilbene</a:t>
            </a:r>
            <a:r>
              <a:rPr lang="en-US" sz="2000" dirty="0"/>
              <a:t> at equilibrium?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/>
                <a:t>cis</a:t>
              </a:r>
              <a:r>
                <a:rPr lang="en-US" sz="2800" dirty="0" err="1"/>
                <a:t>-stilbene</a:t>
              </a:r>
              <a:r>
                <a:rPr lang="en-US" sz="2800" dirty="0"/>
                <a:t>             </a:t>
              </a:r>
              <a:r>
                <a:rPr lang="en-US" sz="2800" i="1" dirty="0"/>
                <a:t>trans</a:t>
              </a:r>
              <a:r>
                <a:rPr lang="en-US" sz="2800" dirty="0"/>
                <a:t>-</a:t>
              </a:r>
              <a:r>
                <a:rPr lang="en-US" sz="2800" dirty="0" err="1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2932" y="2804888"/>
            <a:ext cx="5109081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0000"/>
                </a:solidFill>
              </a:rPr>
              <a:t>Step 5</a:t>
            </a:r>
            <a:r>
              <a:rPr lang="en-US" sz="2400" dirty="0"/>
              <a:t>: Set up K equation, calculate x.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/>
              <a:t>cis</a:t>
            </a:r>
            <a:r>
              <a:rPr lang="en-US" sz="2400" dirty="0" err="1"/>
              <a:t>-stilbene</a:t>
            </a:r>
            <a:r>
              <a:rPr lang="en-US" sz="2400" dirty="0"/>
              <a:t>              </a:t>
            </a:r>
            <a:r>
              <a:rPr lang="en-US" sz="2400" i="1" dirty="0"/>
              <a:t>trans</a:t>
            </a:r>
            <a:r>
              <a:rPr lang="en-US" sz="2400" dirty="0"/>
              <a:t>-</a:t>
            </a:r>
            <a:r>
              <a:rPr lang="en-US" sz="2400" dirty="0" err="1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(0.850 - x)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193957" y="5698445"/>
            <a:ext cx="1450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0.034 M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124858" y="5638776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29889" y="5656291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quilibrium: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170865" y="4755015"/>
            <a:ext cx="2161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x = 0.816 M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363846" y="5705704"/>
            <a:ext cx="1777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0.816 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60876" y="769640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   </a:t>
            </a:r>
            <a:r>
              <a:rPr lang="en-US" sz="2400" dirty="0"/>
              <a:t>2HI</a:t>
            </a:r>
            <a:r>
              <a:rPr lang="en-US" sz="2400" baseline="-25000" dirty="0"/>
              <a:t>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Suppose 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Complex Example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3035266" y="3668983"/>
            <a:ext cx="3057282" cy="928697"/>
            <a:chOff x="2977210" y="2435293"/>
            <a:chExt cx="3057282" cy="928697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752824" y="2435293"/>
              <a:ext cx="1334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[HI]</a:t>
              </a:r>
              <a:r>
                <a:rPr lang="en-US" altLang="en-US" baseline="30000" dirty="0"/>
                <a:t>2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588255" y="2902325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[H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]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7813" y="265005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</a:t>
              </a:r>
              <a:endParaRPr lang="en-US" sz="2400" b="1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977210" y="2662124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/>
                <a:t>K</a:t>
              </a:r>
              <a:endParaRPr lang="en-US" alt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38407" y="2901087"/>
              <a:ext cx="1154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176075" y="2895071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[I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9853" y="2653010"/>
              <a:ext cx="10246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/>
                <a:t>=  54.3</a:t>
              </a:r>
              <a:endParaRPr lang="en-US" sz="2400" b="1" dirty="0"/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369" y="4992897"/>
            <a:ext cx="55911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/>
          <p:nvPr/>
        </p:nvGrpSpPr>
        <p:grpSpPr>
          <a:xfrm>
            <a:off x="2929563" y="2518611"/>
            <a:ext cx="3284874" cy="523220"/>
            <a:chOff x="2191111" y="5000551"/>
            <a:chExt cx="3284874" cy="523220"/>
          </a:xfrm>
        </p:grpSpPr>
        <p:sp>
          <p:nvSpPr>
            <p:cNvPr id="19" name="Rectangle 18"/>
            <p:cNvSpPr/>
            <p:nvPr/>
          </p:nvSpPr>
          <p:spPr>
            <a:xfrm>
              <a:off x="2191111" y="5000551"/>
              <a:ext cx="32848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</a:rPr>
                <a:t>H</a:t>
              </a:r>
              <a:r>
                <a:rPr lang="en-US" sz="2800" baseline="-25000" dirty="0">
                  <a:solidFill>
                    <a:prstClr val="black"/>
                  </a:solidFill>
                </a:rPr>
                <a:t>2(</a:t>
              </a:r>
              <a:r>
                <a:rPr lang="en-US" sz="2800" i="1" baseline="-25000" dirty="0">
                  <a:solidFill>
                    <a:prstClr val="black"/>
                  </a:solidFill>
                </a:rPr>
                <a:t>g</a:t>
              </a:r>
              <a:r>
                <a:rPr lang="en-US" sz="2800" baseline="-25000" dirty="0">
                  <a:solidFill>
                    <a:prstClr val="black"/>
                  </a:solidFill>
                </a:rPr>
                <a:t>)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baseline="-25000" dirty="0">
                  <a:solidFill>
                    <a:prstClr val="black"/>
                  </a:solidFill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</a:rPr>
                <a:t>+  I</a:t>
              </a:r>
              <a:r>
                <a:rPr lang="en-US" sz="2800" baseline="-25000" dirty="0">
                  <a:solidFill>
                    <a:prstClr val="black"/>
                  </a:solidFill>
                </a:rPr>
                <a:t>2(</a:t>
              </a:r>
              <a:r>
                <a:rPr lang="en-US" sz="2800" i="1" baseline="-25000" dirty="0">
                  <a:solidFill>
                    <a:prstClr val="black"/>
                  </a:solidFill>
                </a:rPr>
                <a:t>g</a:t>
              </a:r>
              <a:r>
                <a:rPr lang="en-US" sz="2800" baseline="-25000" dirty="0">
                  <a:solidFill>
                    <a:prstClr val="black"/>
                  </a:solidFill>
                </a:rPr>
                <a:t>) </a:t>
              </a:r>
              <a:r>
                <a:rPr lang="en-US" sz="2800" dirty="0">
                  <a:solidFill>
                    <a:prstClr val="black"/>
                  </a:solidFill>
                </a:rPr>
                <a:t>        2HI</a:t>
              </a:r>
              <a:r>
                <a:rPr lang="en-US" sz="2800" baseline="-25000" dirty="0">
                  <a:solidFill>
                    <a:prstClr val="black"/>
                  </a:solidFill>
                </a:rPr>
                <a:t>(</a:t>
              </a:r>
              <a:r>
                <a:rPr lang="en-US" sz="2800" i="1" baseline="-25000" dirty="0">
                  <a:solidFill>
                    <a:prstClr val="black"/>
                  </a:solidFill>
                </a:rPr>
                <a:t>g</a:t>
              </a:r>
              <a:r>
                <a:rPr lang="en-US" sz="2800" baseline="-25000" dirty="0">
                  <a:solidFill>
                    <a:prstClr val="black"/>
                  </a:solidFill>
                </a:rPr>
                <a:t>) </a:t>
              </a:r>
              <a:endParaRPr lang="en-US" sz="2000" dirty="0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8250" y="5176855"/>
              <a:ext cx="574536" cy="19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" name="Straight Arrow Connector 21"/>
          <p:cNvCxnSpPr/>
          <p:nvPr/>
        </p:nvCxnSpPr>
        <p:spPr>
          <a:xfrm>
            <a:off x="3467139" y="3193147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71708" y="747485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   </a:t>
            </a:r>
            <a:r>
              <a:rPr lang="en-US" sz="2400" dirty="0"/>
              <a:t>2HI</a:t>
            </a:r>
            <a:r>
              <a:rPr lang="en-US" sz="2400" baseline="-25000" dirty="0"/>
              <a:t>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Suppose 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Complex Example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4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H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 I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  </a:t>
            </a:r>
            <a:r>
              <a:rPr lang="en-US" sz="2800" dirty="0">
                <a:solidFill>
                  <a:prstClr val="black"/>
                </a:solidFill>
              </a:rPr>
              <a:t>2HI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0.00623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0.00414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0.0224 + 2x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(0.00623 – x)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(0.00414 – x)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48" y="5308600"/>
            <a:ext cx="1847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639" y="5323114"/>
            <a:ext cx="4362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11" y="2790038"/>
            <a:ext cx="8519875" cy="33239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lvl="1">
              <a:buClr>
                <a:srgbClr val="0000FF"/>
              </a:buClr>
              <a:buSzPct val="85000"/>
              <a:defRPr/>
            </a:pPr>
            <a:r>
              <a:rPr lang="en-US" altLang="en-US" sz="2800" b="1" i="1" dirty="0">
                <a:solidFill>
                  <a:prstClr val="black"/>
                </a:solidFill>
                <a:cs typeface="Times New Roman" pitchFamily="18" charset="0"/>
              </a:rPr>
              <a:t>Q =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>
                <a:solidFill>
                  <a:prstClr val="black"/>
                </a:solidFill>
              </a:rPr>
              <a:t>: the system is at equilibrium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	      concentration of reactants and products stays the same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>
                <a:solidFill>
                  <a:prstClr val="black"/>
                </a:solidFill>
                <a:cs typeface="Times New Roman" pitchFamily="18" charset="0"/>
              </a:rPr>
              <a:t>Q &lt;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>
                <a:solidFill>
                  <a:prstClr val="black"/>
                </a:solidFill>
              </a:rPr>
              <a:t>: the reaction proceeds to the right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</a:pPr>
            <a:r>
              <a:rPr lang="en-US" altLang="en-US" sz="2400" dirty="0">
                <a:solidFill>
                  <a:prstClr val="black"/>
                </a:solidFill>
              </a:rPr>
              <a:t> 	      generate more products, consume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>
                <a:solidFill>
                  <a:prstClr val="black"/>
                </a:solidFill>
                <a:cs typeface="Times New Roman" pitchFamily="18" charset="0"/>
              </a:rPr>
              <a:t>Q &gt;</a:t>
            </a:r>
            <a:r>
              <a:rPr lang="en-US" altLang="en-US" sz="2400" dirty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>
                <a:solidFill>
                  <a:prstClr val="black"/>
                </a:solidFill>
              </a:rPr>
              <a:t>: the reaction proceeds to the left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400" dirty="0">
                <a:solidFill>
                  <a:prstClr val="black"/>
                </a:solidFill>
              </a:rPr>
              <a:t> 	      consume more products, generate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/>
              <a:t>Reaction Quotient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2732996" y="108232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3389" name="CS ChemDraw Drawing" r:id="rId4" imgW="1014619" imgH="243270" progId="ChemDraw.Document.6.0">
                    <p:embed/>
                  </p:oleObj>
                </mc:Choice>
                <mc:Fallback>
                  <p:oleObj name="CS ChemDraw Drawing" r:id="rId4" imgW="1014619" imgH="243270" progId="ChemDraw.Document.6.0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597" y="1896187"/>
                          <a:ext cx="620034" cy="18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25"/>
          <p:cNvGrpSpPr/>
          <p:nvPr/>
        </p:nvGrpSpPr>
        <p:grpSpPr>
          <a:xfrm>
            <a:off x="4885755" y="1737555"/>
            <a:ext cx="1914004" cy="1005648"/>
            <a:chOff x="3887242" y="3595608"/>
            <a:chExt cx="1507627" cy="792131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FF0000"/>
                  </a:solidFill>
                </a:rPr>
                <a:t>[D]</a:t>
              </a:r>
              <a:r>
                <a:rPr lang="en-US" sz="2800" baseline="30000" dirty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FF0000"/>
                  </a:solidFill>
                </a:rPr>
                <a:t>[B]</a:t>
              </a:r>
              <a:r>
                <a:rPr lang="en-US" sz="2800" baseline="30000" dirty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87242" y="3818183"/>
              <a:ext cx="562135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>
                  <a:solidFill>
                    <a:srgbClr val="FF0000"/>
                  </a:solidFill>
                </a:rPr>
                <a:t>K</a:t>
              </a:r>
              <a:r>
                <a:rPr lang="en-US" sz="2800" dirty="0">
                  <a:solidFill>
                    <a:srgbClr val="FF0000"/>
                  </a:solidFill>
                </a:rPr>
                <a:t> = 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FF0000"/>
                  </a:solidFill>
                </a:rPr>
                <a:t>[C]</a:t>
              </a:r>
              <a:r>
                <a:rPr lang="en-US" sz="2800" baseline="30000" dirty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FF0000"/>
                  </a:solidFill>
                </a:rPr>
                <a:t>[A]</a:t>
              </a:r>
              <a:r>
                <a:rPr lang="en-US" sz="2800" baseline="30000" dirty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2419350" y="1745946"/>
            <a:ext cx="1966904" cy="1005648"/>
            <a:chOff x="3845574" y="3595608"/>
            <a:chExt cx="1549295" cy="792131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[D]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d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[B]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b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>
                  <a:solidFill>
                    <a:srgbClr val="008000"/>
                  </a:solidFill>
                </a:rPr>
                <a:t>Q</a:t>
              </a:r>
              <a:r>
                <a:rPr lang="en-US" sz="2800" dirty="0">
                  <a:solidFill>
                    <a:srgbClr val="008000"/>
                  </a:solidFill>
                </a:rPr>
                <a:t> 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[C]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c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[A]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a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1598" y="5830277"/>
            <a:ext cx="896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Can predict which way will it shift.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Complex Example</a:t>
            </a: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518" y="1360704"/>
            <a:ext cx="1847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609" y="1375218"/>
            <a:ext cx="4362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3006894" y="15759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=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674925" y="2641376"/>
            <a:ext cx="777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tabLst>
                <a:tab pos="1774825" algn="l"/>
                <a:tab pos="3776663" algn="l"/>
                <a:tab pos="6454775" algn="l"/>
              </a:tabLst>
            </a:pPr>
            <a:r>
              <a:rPr lang="en-US" sz="2400" dirty="0"/>
              <a:t>54.3(2.58 x 10</a:t>
            </a:r>
            <a:r>
              <a:rPr lang="en-US" sz="2400" baseline="30000" dirty="0"/>
              <a:t>-5</a:t>
            </a:r>
            <a:r>
              <a:rPr lang="en-US" sz="2400" dirty="0"/>
              <a:t> - 0.0104</a:t>
            </a:r>
            <a:r>
              <a:rPr lang="en-US" sz="2400" i="1" dirty="0"/>
              <a:t>x </a:t>
            </a:r>
            <a:r>
              <a:rPr lang="en-US" sz="2400" dirty="0"/>
              <a:t>+ 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) = 5.02 x 10</a:t>
            </a:r>
            <a:r>
              <a:rPr lang="en-US" sz="2400" baseline="30000" dirty="0"/>
              <a:t>-4</a:t>
            </a:r>
            <a:r>
              <a:rPr lang="en-US" sz="2400" dirty="0"/>
              <a:t> + 0.0896</a:t>
            </a:r>
            <a:r>
              <a:rPr lang="en-US" sz="2400" i="1" dirty="0"/>
              <a:t>x </a:t>
            </a:r>
            <a:r>
              <a:rPr lang="en-US" sz="2400" dirty="0"/>
              <a:t>+ 4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41636" y="3215306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50.3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- 0.654</a:t>
            </a:r>
            <a:r>
              <a:rPr lang="en-US" sz="2400" i="1" dirty="0"/>
              <a:t>x </a:t>
            </a:r>
            <a:r>
              <a:rPr lang="en-US" sz="2400" dirty="0"/>
              <a:t>+ 8.98 x 10</a:t>
            </a:r>
            <a:r>
              <a:rPr lang="en-US" sz="2400" baseline="30000" dirty="0"/>
              <a:t>-4</a:t>
            </a:r>
            <a:r>
              <a:rPr lang="en-US" sz="2400" dirty="0"/>
              <a:t> =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4792" y="827316"/>
            <a:ext cx="343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Then math happens!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4167" y="3928614"/>
            <a:ext cx="8752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a quadratic equation of the form </a:t>
            </a:r>
            <a:r>
              <a:rPr lang="en-US" sz="2400" i="1" dirty="0"/>
              <a:t>ax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i="1" dirty="0" err="1"/>
              <a:t>bx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/>
              <a:t>c </a:t>
            </a:r>
            <a:r>
              <a:rPr lang="en-US" sz="2400" dirty="0"/>
              <a:t>= 0. </a:t>
            </a:r>
          </a:p>
          <a:p>
            <a:r>
              <a:rPr lang="en-US" sz="2400" dirty="0"/>
              <a:t>	(</a:t>
            </a:r>
            <a:r>
              <a:rPr lang="en-US" sz="2400" i="1" dirty="0"/>
              <a:t>a </a:t>
            </a:r>
            <a:r>
              <a:rPr lang="en-US" sz="2400" dirty="0"/>
              <a:t>= 50.3, </a:t>
            </a:r>
            <a:r>
              <a:rPr lang="en-US" sz="2400" i="1" dirty="0"/>
              <a:t>b </a:t>
            </a:r>
            <a:r>
              <a:rPr lang="en-US" sz="2400" dirty="0"/>
              <a:t>= -0.654, and </a:t>
            </a:r>
            <a:r>
              <a:rPr lang="en-US" sz="2400" i="1" dirty="0"/>
              <a:t>c </a:t>
            </a:r>
            <a:r>
              <a:rPr lang="en-US" sz="2400" dirty="0"/>
              <a:t>= 8.98 x 10</a:t>
            </a:r>
            <a:r>
              <a:rPr lang="en-US" sz="2400" baseline="30000" dirty="0"/>
              <a:t>-4</a:t>
            </a:r>
            <a:r>
              <a:rPr lang="en-US" sz="2400" dirty="0"/>
              <a:t>)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283" y="4436607"/>
            <a:ext cx="24669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4197" y="5415951"/>
            <a:ext cx="5315857" cy="11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71708" y="747485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   </a:t>
            </a:r>
            <a:r>
              <a:rPr lang="en-US" sz="2400" dirty="0"/>
              <a:t>2HI</a:t>
            </a:r>
            <a:r>
              <a:rPr lang="en-US" sz="2400" baseline="-25000" dirty="0"/>
              <a:t>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Suppose 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Complex Example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4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H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 I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  </a:t>
            </a:r>
            <a:r>
              <a:rPr lang="en-US" sz="2800" dirty="0">
                <a:solidFill>
                  <a:prstClr val="black"/>
                </a:solidFill>
              </a:rPr>
              <a:t>2HI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0.00623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0.00414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0.0224 + 2x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(0.00623 – x)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(0.00414 – x)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197" y="5249023"/>
            <a:ext cx="5315857" cy="11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14325" y="4826385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quilibrium: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72381" y="4826018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6304" y="6356552"/>
            <a:ext cx="295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3333FF"/>
                </a:solidFill>
              </a:rPr>
              <a:t>Question :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78614" y="639633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2188" y="639633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3FF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71708" y="747485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   </a:t>
            </a:r>
            <a:r>
              <a:rPr lang="en-US" sz="2400" dirty="0"/>
              <a:t>2HI</a:t>
            </a:r>
            <a:r>
              <a:rPr lang="en-US" sz="2400" baseline="-25000" dirty="0"/>
              <a:t>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Suppose 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Complex Example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4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H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 I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  </a:t>
            </a:r>
            <a:r>
              <a:rPr lang="en-US" sz="2800" dirty="0">
                <a:solidFill>
                  <a:prstClr val="black"/>
                </a:solidFill>
              </a:rPr>
              <a:t>2HI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0.00623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0.00414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0.0224 + 2x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(0.00623 – x)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(0.00414 – x)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4325" y="4826385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quilibrium: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72381" y="4826018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11265" y="483192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0.0255 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32741" y="48246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0.00467 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63166" y="4831926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0.00258 M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8120742" y="6356350"/>
            <a:ext cx="56605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28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542" y="5999390"/>
            <a:ext cx="2083707" cy="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40106"/>
            <a:ext cx="7620000" cy="17620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We can assume that [A]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init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– x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≈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[A]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init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if:</a:t>
            </a:r>
          </a:p>
          <a:p>
            <a:pPr marL="9144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 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K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is relatively small </a:t>
            </a:r>
          </a:p>
          <a:p>
            <a:pPr marL="914400" eaLnBrk="0" fontAlgn="base" hangingPunct="0">
              <a:spcBef>
                <a:spcPts val="5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	     and/or</a:t>
            </a:r>
          </a:p>
          <a:p>
            <a:pPr marL="9144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  [A]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init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is relatively large.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3846264"/>
            <a:ext cx="8153400" cy="982663"/>
            <a:chOff x="457200" y="3886200"/>
            <a:chExt cx="8153400" cy="983397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62000" y="3886200"/>
              <a:ext cx="824026" cy="895117"/>
              <a:chOff x="2349500" y="2819400"/>
              <a:chExt cx="824026" cy="895117"/>
            </a:xfrm>
          </p:grpSpPr>
          <p:sp>
            <p:nvSpPr>
              <p:cNvPr id="78861" name="TextBox 4"/>
              <p:cNvSpPr txBox="1">
                <a:spLocks noChangeArrowheads="1"/>
              </p:cNvSpPr>
              <p:nvPr/>
            </p:nvSpPr>
            <p:spPr bwMode="auto">
              <a:xfrm>
                <a:off x="2352467" y="2819400"/>
                <a:ext cx="821059" cy="895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[A]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init</a:t>
                </a:r>
              </a:p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i="1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</a:t>
                </a:r>
                <a:endParaRPr lang="en-US" sz="2400" baseline="-250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cxnSp>
            <p:nvCxnSpPr>
              <p:cNvPr id="78862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2349500" y="3276600"/>
                <a:ext cx="723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8859" name="TextBox 11"/>
            <p:cNvSpPr txBox="1">
              <a:spLocks noChangeArrowheads="1"/>
            </p:cNvSpPr>
            <p:nvPr/>
          </p:nvSpPr>
          <p:spPr bwMode="auto">
            <a:xfrm>
              <a:off x="457200" y="40386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If           &gt; 400,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4038714"/>
              <a:ext cx="6096000" cy="830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the assumption is justified; neglecting </a:t>
              </a:r>
              <a:r>
                <a:rPr lang="en-US" sz="2400" i="1" dirty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introduces an error &lt; 5%.</a:t>
              </a:r>
              <a:endParaRPr lang="en-US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9600" y="5217864"/>
            <a:ext cx="8153400" cy="982663"/>
            <a:chOff x="457200" y="3886200"/>
            <a:chExt cx="8153400" cy="983397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762000" y="3886200"/>
              <a:ext cx="824026" cy="895117"/>
              <a:chOff x="2349500" y="2819400"/>
              <a:chExt cx="824026" cy="895117"/>
            </a:xfrm>
          </p:grpSpPr>
          <p:sp>
            <p:nvSpPr>
              <p:cNvPr id="78856" name="TextBox 19"/>
              <p:cNvSpPr txBox="1">
                <a:spLocks noChangeArrowheads="1"/>
              </p:cNvSpPr>
              <p:nvPr/>
            </p:nvSpPr>
            <p:spPr bwMode="auto">
              <a:xfrm>
                <a:off x="2352467" y="2819400"/>
                <a:ext cx="821059" cy="895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[A]</a:t>
                </a:r>
                <a:r>
                  <a:rPr lang="en-US" sz="2400" baseline="-2500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init</a:t>
                </a:r>
              </a:p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i="1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400" baseline="-2500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</a:t>
                </a:r>
              </a:p>
            </p:txBody>
          </p:sp>
          <p:cxnSp>
            <p:nvCxnSpPr>
              <p:cNvPr id="7885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2349500" y="3276600"/>
                <a:ext cx="723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8854" name="TextBox 17"/>
            <p:cNvSpPr txBox="1">
              <a:spLocks noChangeArrowheads="1"/>
            </p:cNvSpPr>
            <p:nvPr/>
          </p:nvSpPr>
          <p:spPr bwMode="auto">
            <a:xfrm>
              <a:off x="457200" y="40386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If           &lt; 400,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4600" y="4038714"/>
              <a:ext cx="6096000" cy="830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the assumption is not justified; neglecting </a:t>
              </a:r>
              <a:r>
                <a:rPr lang="en-US" sz="2400" i="1" dirty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introduces an error &gt; 5%.</a:t>
              </a:r>
              <a:endParaRPr lang="en-US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 has</a:t>
            </a:r>
            <a:r>
              <a:rPr kumimoji="0" lang="en-US" sz="4000" b="0" i="0" u="sng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a better way!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453" y="1001486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Sometimes close enough is good enough!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reaction chamber contains 0.8 M of N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8795" y="2213826"/>
            <a:ext cx="377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>
                <a:solidFill>
                  <a:prstClr val="black"/>
                </a:solidFill>
                <a:sym typeface="Symbol" pitchFamily="18" charset="2"/>
              </a:rPr>
              <a:t>–5 </a:t>
            </a:r>
            <a:r>
              <a:rPr lang="en-US" sz="2800" dirty="0">
                <a:solidFill>
                  <a:prstClr val="black"/>
                </a:solidFill>
                <a:sym typeface="Symbol" pitchFamily="18" charset="2"/>
              </a:rPr>
              <a:t> at 1500 K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91915" y="2242854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N</a:t>
            </a:r>
            <a:r>
              <a:rPr lang="en-US" sz="2800" baseline="-25000" dirty="0"/>
              <a:t>2 </a:t>
            </a:r>
            <a:r>
              <a:rPr lang="en-US" sz="2800" dirty="0"/>
              <a:t>  +  O</a:t>
            </a:r>
            <a:r>
              <a:rPr lang="en-US" sz="2800" baseline="-25000" dirty="0"/>
              <a:t>2   </a:t>
            </a:r>
            <a:r>
              <a:rPr lang="en-US" sz="2800" dirty="0">
                <a:sym typeface="Symbol" pitchFamily="18" charset="2"/>
              </a:rPr>
              <a:t>        2 NO 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853" y="2419145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/>
          <p:nvPr/>
        </p:nvGrpSpPr>
        <p:grpSpPr>
          <a:xfrm>
            <a:off x="1461417" y="3388563"/>
            <a:ext cx="1997494" cy="1003142"/>
            <a:chOff x="3845574" y="3597541"/>
            <a:chExt cx="1573390" cy="790150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>
                  <a:solidFill>
                    <a:srgbClr val="008000"/>
                  </a:solidFill>
                </a:rPr>
                <a:t>Q</a:t>
              </a:r>
              <a:r>
                <a:rPr lang="en-US" sz="2800" dirty="0">
                  <a:solidFill>
                    <a:srgbClr val="008000"/>
                  </a:solidFill>
                </a:rPr>
                <a:t> 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79380" y="3440064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(0)</a:t>
            </a:r>
            <a:r>
              <a:rPr lang="en-US" altLang="en-US" baseline="30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97101" y="3907096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(0.8)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0547" y="365482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31141" y="3905858"/>
            <a:ext cx="1785898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30085" y="3899842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35574" y="3656218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8000"/>
                </a:solidFill>
              </a:rPr>
              <a:t>=   0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30224" y="2844805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398707" y="5123723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(2x)</a:t>
            </a:r>
            <a:r>
              <a:rPr lang="en-US" altLang="en-US" baseline="30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A reaction chamber contains 0.8 M of N</a:t>
            </a:r>
            <a:r>
              <a:rPr lang="en-US" sz="2400" baseline="-25000" dirty="0"/>
              <a:t>2</a:t>
            </a:r>
            <a:r>
              <a:rPr lang="en-US" sz="2400" dirty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N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O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</a:t>
            </a:r>
            <a:r>
              <a:rPr lang="en-US" sz="2800" dirty="0">
                <a:solidFill>
                  <a:prstClr val="black"/>
                </a:solidFill>
              </a:rPr>
              <a:t>2NO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+ 2x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 – x)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(0.2 – x)</a:t>
            </a:r>
          </a:p>
        </p:txBody>
      </p:sp>
      <p:grpSp>
        <p:nvGrpSpPr>
          <p:cNvPr id="42" name="Group 25"/>
          <p:cNvGrpSpPr/>
          <p:nvPr/>
        </p:nvGrpSpPr>
        <p:grpSpPr>
          <a:xfrm>
            <a:off x="2225524" y="5072222"/>
            <a:ext cx="1988130" cy="1003142"/>
            <a:chOff x="3852949" y="3597541"/>
            <a:chExt cx="1566015" cy="790150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3852949" y="3806751"/>
              <a:ext cx="56213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>
                  <a:solidFill>
                    <a:srgbClr val="008000"/>
                  </a:solidFill>
                </a:rPr>
                <a:t>K</a:t>
              </a:r>
              <a:r>
                <a:rPr lang="en-US" sz="2800" dirty="0">
                  <a:solidFill>
                    <a:srgbClr val="008000"/>
                  </a:solidFill>
                </a:rPr>
                <a:t> 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</p:grp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08307" y="5590755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(0.8 - x)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75295" y="53384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585889" y="5589517"/>
            <a:ext cx="20035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60599" y="5583501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(0.2 - x)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06647" y="6190734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4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 + 0.00399</a:t>
            </a:r>
            <a:r>
              <a:rPr lang="en-US" sz="2400" i="1" dirty="0"/>
              <a:t>x </a:t>
            </a:r>
            <a:r>
              <a:rPr lang="en-US" sz="2400" dirty="0"/>
              <a:t>+ 1.6 x 10</a:t>
            </a:r>
            <a:r>
              <a:rPr lang="en-US" sz="2400" baseline="30000" dirty="0"/>
              <a:t>-6</a:t>
            </a:r>
            <a:r>
              <a:rPr lang="en-US" sz="2400" dirty="0"/>
              <a:t> = 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10399" y="6110515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etc.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9" grpId="0"/>
      <p:bldP spid="50" grpId="0"/>
      <p:bldP spid="52" grpId="0"/>
      <p:bldP spid="54" grpId="0"/>
      <p:bldP spid="5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A reaction chamber contains 0.8 M of N</a:t>
            </a:r>
            <a:r>
              <a:rPr lang="en-US" sz="2400" baseline="-25000" dirty="0"/>
              <a:t>2</a:t>
            </a:r>
            <a:r>
              <a:rPr lang="en-US" sz="2400" dirty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N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O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</a:t>
            </a:r>
            <a:r>
              <a:rPr lang="en-US" sz="2800" dirty="0">
                <a:solidFill>
                  <a:prstClr val="black"/>
                </a:solidFill>
              </a:rPr>
              <a:t>2NO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+ 2x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 – x)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(0.2 – x)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01598" y="5007428"/>
            <a:ext cx="2583566" cy="1654629"/>
            <a:chOff x="159654" y="5007428"/>
            <a:chExt cx="2583566" cy="1654629"/>
          </a:xfrm>
        </p:grpSpPr>
        <p:sp>
          <p:nvSpPr>
            <p:cNvPr id="66" name="Rounded Rectangle 65"/>
            <p:cNvSpPr/>
            <p:nvPr/>
          </p:nvSpPr>
          <p:spPr>
            <a:xfrm>
              <a:off x="174168" y="5442857"/>
              <a:ext cx="2191661" cy="1219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59654" y="5007428"/>
              <a:ext cx="2583566" cy="1600336"/>
              <a:chOff x="856330" y="4833260"/>
              <a:chExt cx="2583566" cy="160033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56330" y="4833260"/>
                <a:ext cx="1383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but…</a:t>
                </a:r>
              </a:p>
            </p:txBody>
          </p:sp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>
                <a:off x="1291781" y="5239635"/>
                <a:ext cx="771928" cy="772006"/>
                <a:chOff x="2349500" y="2862975"/>
                <a:chExt cx="771928" cy="772583"/>
              </a:xfrm>
            </p:grpSpPr>
            <p:sp>
              <p:nvSpPr>
                <p:cNvPr id="4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404565" y="2862975"/>
                  <a:ext cx="716863" cy="7725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ts val="50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[A]</a:t>
                  </a:r>
                  <a:r>
                    <a:rPr lang="en-US" sz="2000" baseline="-25000" dirty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init</a:t>
                  </a:r>
                </a:p>
                <a:p>
                  <a:pPr algn="ctr" eaLnBrk="0" fontAlgn="base" hangingPunct="0">
                    <a:spcBef>
                      <a:spcPts val="500"/>
                    </a:spcBef>
                    <a:spcAft>
                      <a:spcPct val="0"/>
                    </a:spcAft>
                  </a:pPr>
                  <a:r>
                    <a:rPr lang="en-US" sz="2000" i="1" dirty="0" err="1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K</a:t>
                  </a:r>
                  <a:r>
                    <a:rPr lang="en-US" sz="2000" baseline="-25000" dirty="0" err="1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</a:t>
                  </a:r>
                  <a:endParaRPr lang="en-US" sz="2000" baseline="-25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42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2349500" y="3276600"/>
                  <a:ext cx="7239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9" name="TextBox 11"/>
              <p:cNvSpPr txBox="1">
                <a:spLocks noChangeArrowheads="1"/>
              </p:cNvSpPr>
              <p:nvPr/>
            </p:nvSpPr>
            <p:spPr bwMode="auto">
              <a:xfrm>
                <a:off x="986982" y="5449979"/>
                <a:ext cx="219165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If              &gt; 400 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896267" y="6033486"/>
                <a:ext cx="25436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we can neglect </a:t>
                </a:r>
                <a:r>
                  <a:rPr lang="en-US" sz="2000" i="1" dirty="0">
                    <a:solidFill>
                      <a:srgbClr val="000000"/>
                    </a:solidFill>
                    <a:ea typeface="ＭＳ Ｐゴシック" pitchFamily="34" charset="-128"/>
                  </a:rPr>
                  <a:t>x</a:t>
                </a:r>
                <a:endParaRPr lang="en-US" sz="20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53" name="Group 12"/>
          <p:cNvGrpSpPr>
            <a:grpSpLocks/>
          </p:cNvGrpSpPr>
          <p:nvPr/>
        </p:nvGrpSpPr>
        <p:grpSpPr bwMode="auto">
          <a:xfrm>
            <a:off x="2653779" y="5275920"/>
            <a:ext cx="1194558" cy="895117"/>
            <a:chOff x="2165717" y="2819398"/>
            <a:chExt cx="1194558" cy="895785"/>
          </a:xfrm>
        </p:grpSpPr>
        <p:sp>
          <p:nvSpPr>
            <p:cNvPr id="56" name="TextBox 4"/>
            <p:cNvSpPr txBox="1">
              <a:spLocks noChangeArrowheads="1"/>
            </p:cNvSpPr>
            <p:nvPr/>
          </p:nvSpPr>
          <p:spPr bwMode="auto">
            <a:xfrm>
              <a:off x="2165717" y="2819398"/>
              <a:ext cx="1194558" cy="89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0.8</a:t>
              </a:r>
              <a:endParaRPr lang="en-US" sz="2400" baseline="-25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ＭＳ Ｐゴシック" pitchFamily="34" charset="-128"/>
                </a:rPr>
                <a:t>0.00001</a:t>
              </a:r>
              <a:endParaRPr lang="en-US" sz="2400" baseline="-250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57" name="Straight Connector 5"/>
            <p:cNvCxnSpPr>
              <a:cxnSpLocks noChangeShapeType="1"/>
            </p:cNvCxnSpPr>
            <p:nvPr/>
          </p:nvCxnSpPr>
          <p:spPr bwMode="auto">
            <a:xfrm>
              <a:off x="2291444" y="3276598"/>
              <a:ext cx="950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0" name="Rectangle 59"/>
          <p:cNvSpPr/>
          <p:nvPr/>
        </p:nvSpPr>
        <p:spPr>
          <a:xfrm>
            <a:off x="3732616" y="5489549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= 80000</a:t>
            </a:r>
            <a:endParaRPr lang="en-US" sz="2400" baseline="30000" dirty="0"/>
          </a:p>
        </p:txBody>
      </p:sp>
      <p:grpSp>
        <p:nvGrpSpPr>
          <p:cNvPr id="61" name="Group 12"/>
          <p:cNvGrpSpPr>
            <a:grpSpLocks/>
          </p:cNvGrpSpPr>
          <p:nvPr/>
        </p:nvGrpSpPr>
        <p:grpSpPr bwMode="auto">
          <a:xfrm>
            <a:off x="5259097" y="5280715"/>
            <a:ext cx="1194558" cy="895117"/>
            <a:chOff x="2165717" y="2819398"/>
            <a:chExt cx="1194558" cy="895785"/>
          </a:xfrm>
        </p:grpSpPr>
        <p:sp>
          <p:nvSpPr>
            <p:cNvPr id="62" name="TextBox 4"/>
            <p:cNvSpPr txBox="1">
              <a:spLocks noChangeArrowheads="1"/>
            </p:cNvSpPr>
            <p:nvPr/>
          </p:nvSpPr>
          <p:spPr bwMode="auto">
            <a:xfrm>
              <a:off x="2165717" y="2819398"/>
              <a:ext cx="1194558" cy="89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0.2</a:t>
              </a:r>
              <a:endParaRPr lang="en-US" sz="2400" baseline="-250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ea typeface="ＭＳ Ｐゴシック" pitchFamily="34" charset="-128"/>
                </a:rPr>
                <a:t>0.00001</a:t>
              </a:r>
              <a:endParaRPr lang="en-US" sz="2400" baseline="-250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63" name="Straight Connector 5"/>
            <p:cNvCxnSpPr>
              <a:cxnSpLocks noChangeShapeType="1"/>
            </p:cNvCxnSpPr>
            <p:nvPr/>
          </p:nvCxnSpPr>
          <p:spPr bwMode="auto">
            <a:xfrm>
              <a:off x="2291444" y="3276598"/>
              <a:ext cx="950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4" name="Rectangle 63"/>
          <p:cNvSpPr/>
          <p:nvPr/>
        </p:nvSpPr>
        <p:spPr>
          <a:xfrm>
            <a:off x="6439532" y="5450802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=  20000</a:t>
            </a:r>
            <a:endParaRPr lang="en-US" sz="2400" baseline="3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599541" y="4412338"/>
            <a:ext cx="406403" cy="406400"/>
            <a:chOff x="3599541" y="4412338"/>
            <a:chExt cx="406403" cy="406400"/>
          </a:xfrm>
        </p:grpSpPr>
        <p:sp>
          <p:nvSpPr>
            <p:cNvPr id="72" name="Oval 71"/>
            <p:cNvSpPr/>
            <p:nvPr/>
          </p:nvSpPr>
          <p:spPr>
            <a:xfrm>
              <a:off x="3599541" y="4412338"/>
              <a:ext cx="406403" cy="40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2" idx="3"/>
              <a:endCxn id="72" idx="7"/>
            </p:cNvCxnSpPr>
            <p:nvPr/>
          </p:nvCxnSpPr>
          <p:spPr>
            <a:xfrm flipV="1">
              <a:off x="3659057" y="4471854"/>
              <a:ext cx="287371" cy="287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435597" y="4419595"/>
            <a:ext cx="406403" cy="406400"/>
            <a:chOff x="5435597" y="4419595"/>
            <a:chExt cx="406403" cy="406400"/>
          </a:xfrm>
        </p:grpSpPr>
        <p:sp>
          <p:nvSpPr>
            <p:cNvPr id="75" name="Oval 74"/>
            <p:cNvSpPr/>
            <p:nvPr/>
          </p:nvSpPr>
          <p:spPr>
            <a:xfrm>
              <a:off x="5435597" y="4419595"/>
              <a:ext cx="406403" cy="40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3"/>
              <a:endCxn id="75" idx="7"/>
            </p:cNvCxnSpPr>
            <p:nvPr/>
          </p:nvCxnSpPr>
          <p:spPr>
            <a:xfrm flipV="1">
              <a:off x="5495113" y="4479111"/>
              <a:ext cx="287371" cy="287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A reaction chamber contains 0.8 M of N</a:t>
            </a:r>
            <a:r>
              <a:rPr lang="en-US" sz="2400" baseline="-25000" dirty="0"/>
              <a:t>2</a:t>
            </a:r>
            <a:r>
              <a:rPr lang="en-US" sz="2400" dirty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N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O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</a:t>
            </a:r>
            <a:r>
              <a:rPr lang="en-US" sz="2800" dirty="0">
                <a:solidFill>
                  <a:prstClr val="black"/>
                </a:solidFill>
              </a:rPr>
              <a:t>2NO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 – x)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(0.2 – x)</a:t>
            </a:r>
          </a:p>
        </p:txBody>
      </p:sp>
      <p:sp>
        <p:nvSpPr>
          <p:cNvPr id="72" name="Oval 71"/>
          <p:cNvSpPr/>
          <p:nvPr/>
        </p:nvSpPr>
        <p:spPr>
          <a:xfrm>
            <a:off x="3599541" y="4412338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3"/>
            <a:endCxn id="72" idx="7"/>
          </p:cNvCxnSpPr>
          <p:nvPr/>
        </p:nvCxnSpPr>
        <p:spPr>
          <a:xfrm flipV="1">
            <a:off x="3659057" y="4471854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435597" y="4419595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>
          <a:xfrm flipV="1">
            <a:off x="5495113" y="4479111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487508" y="5297894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(2x)</a:t>
            </a:r>
            <a:r>
              <a:rPr lang="en-US" altLang="en-US" baseline="30000" dirty="0">
                <a:solidFill>
                  <a:srgbClr val="008000"/>
                </a:solidFill>
              </a:rPr>
              <a:t>2</a:t>
            </a:r>
          </a:p>
        </p:txBody>
      </p:sp>
      <p:grpSp>
        <p:nvGrpSpPr>
          <p:cNvPr id="45" name="Group 25"/>
          <p:cNvGrpSpPr/>
          <p:nvPr/>
        </p:nvGrpSpPr>
        <p:grpSpPr>
          <a:xfrm>
            <a:off x="314325" y="5246393"/>
            <a:ext cx="1988130" cy="1003142"/>
            <a:chOff x="3852949" y="3597541"/>
            <a:chExt cx="1566015" cy="790150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3852949" y="3806751"/>
              <a:ext cx="56213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>
                  <a:solidFill>
                    <a:srgbClr val="008000"/>
                  </a:solidFill>
                </a:rPr>
                <a:t>K</a:t>
              </a:r>
              <a:r>
                <a:rPr lang="en-US" sz="2800" dirty="0">
                  <a:solidFill>
                    <a:srgbClr val="008000"/>
                  </a:solidFill>
                </a:rPr>
                <a:t> 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</p:grp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497108" y="5764926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(0.8 - x)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264096" y="55126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674690" y="5763688"/>
            <a:ext cx="20035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3549400" y="5757672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(0.2 - x)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991223" y="5290637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(2x)</a:t>
            </a:r>
            <a:r>
              <a:rPr lang="en-US" altLang="en-US" baseline="30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174991" y="5757669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(0.8)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767811" y="55053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178405" y="5756431"/>
            <a:ext cx="20035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5907975" y="5750415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(0.2)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+ 2x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48966" y="6276724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 x = 6.3 x 10 </a:t>
            </a:r>
            <a:r>
              <a:rPr lang="en-US" sz="2800" baseline="30000" dirty="0">
                <a:solidFill>
                  <a:srgbClr val="008000"/>
                </a:solidFill>
              </a:rPr>
              <a:t>–4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5" grpId="0"/>
      <p:bldP spid="7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632655" y="5602693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(0.0013)</a:t>
            </a:r>
            <a:r>
              <a:rPr lang="en-US" altLang="en-US" baseline="30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/>
              <a:t>A reaction chamber contains 0.8 M of N</a:t>
            </a:r>
            <a:r>
              <a:rPr lang="en-US" sz="2400" baseline="-25000" dirty="0"/>
              <a:t>2</a:t>
            </a:r>
            <a:r>
              <a:rPr lang="en-US" sz="2400" dirty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   N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</a:t>
            </a:r>
            <a:r>
              <a:rPr lang="en-US" sz="2800" dirty="0">
                <a:solidFill>
                  <a:prstClr val="black"/>
                </a:solidFill>
              </a:rPr>
              <a:t>+         O</a:t>
            </a:r>
            <a:r>
              <a:rPr lang="en-US" sz="2800" baseline="-25000" dirty="0">
                <a:solidFill>
                  <a:prstClr val="black"/>
                </a:solidFill>
              </a:rPr>
              <a:t>2(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                           </a:t>
            </a:r>
            <a:r>
              <a:rPr lang="en-US" sz="2800" dirty="0">
                <a:solidFill>
                  <a:prstClr val="black"/>
                </a:solidFill>
              </a:rPr>
              <a:t>2NO</a:t>
            </a:r>
            <a:r>
              <a:rPr lang="en-US" sz="2800" baseline="-25000" dirty="0">
                <a:solidFill>
                  <a:prstClr val="black"/>
                </a:solidFill>
              </a:rPr>
              <a:t>(</a:t>
            </a:r>
            <a:r>
              <a:rPr lang="en-US" sz="2800" i="1" baseline="-25000" dirty="0">
                <a:solidFill>
                  <a:prstClr val="black"/>
                </a:solidFill>
              </a:rPr>
              <a:t>g</a:t>
            </a:r>
            <a:r>
              <a:rPr lang="en-US" sz="2800" baseline="-25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 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(0.8 – x)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(0.2 – x)</a:t>
            </a:r>
          </a:p>
        </p:txBody>
      </p:sp>
      <p:sp>
        <p:nvSpPr>
          <p:cNvPr id="72" name="Oval 71"/>
          <p:cNvSpPr/>
          <p:nvPr/>
        </p:nvSpPr>
        <p:spPr>
          <a:xfrm>
            <a:off x="3599541" y="4412338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3"/>
            <a:endCxn id="72" idx="7"/>
          </p:cNvCxnSpPr>
          <p:nvPr/>
        </p:nvCxnSpPr>
        <p:spPr>
          <a:xfrm flipV="1">
            <a:off x="3659057" y="4471854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435597" y="4419595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>
          <a:xfrm flipV="1">
            <a:off x="5495113" y="4479111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+ 2x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2x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979357" y="5645358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x = 6.3 x 10 </a:t>
            </a:r>
            <a:r>
              <a:rPr lang="en-US" sz="2400" baseline="30000" dirty="0"/>
              <a:t>–4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72381" y="4826017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4325" y="4826385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quilibrium: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11265" y="483192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0.0013 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32741" y="48246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0.8 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63166" y="4831926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0.2 M</a:t>
            </a:r>
          </a:p>
        </p:txBody>
      </p:sp>
      <p:grpSp>
        <p:nvGrpSpPr>
          <p:cNvPr id="56" name="Group 25"/>
          <p:cNvGrpSpPr/>
          <p:nvPr/>
        </p:nvGrpSpPr>
        <p:grpSpPr>
          <a:xfrm>
            <a:off x="648154" y="5551192"/>
            <a:ext cx="1988130" cy="1003142"/>
            <a:chOff x="3852949" y="3597541"/>
            <a:chExt cx="1566015" cy="790150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3852949" y="3806751"/>
              <a:ext cx="56213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>
                  <a:solidFill>
                    <a:srgbClr val="008000"/>
                  </a:solidFill>
                </a:rPr>
                <a:t>K</a:t>
              </a:r>
              <a:r>
                <a:rPr lang="en-US" sz="2800" dirty="0">
                  <a:solidFill>
                    <a:srgbClr val="008000"/>
                  </a:solidFill>
                </a:rPr>
                <a:t> 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>
                  <a:solidFill>
                    <a:srgbClr val="008000"/>
                  </a:solidFill>
                </a:rPr>
                <a:t>2</a:t>
              </a:r>
              <a:r>
                <a:rPr lang="en-US" sz="2800" dirty="0">
                  <a:solidFill>
                    <a:srgbClr val="008000"/>
                  </a:solidFill>
                </a:rPr>
                <a:t>]</a:t>
              </a: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816423" y="6069725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(0.8)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597925" y="581745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023033" y="6068487"/>
            <a:ext cx="1476395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462323" y="6062471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08000"/>
                </a:solidFill>
              </a:rPr>
              <a:t>(0.2)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50097" y="5814784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8000"/>
                </a:solidFill>
              </a:rPr>
              <a:t>=  1.05 x 10</a:t>
            </a:r>
            <a:r>
              <a:rPr lang="en-US" altLang="en-US" sz="2400" baseline="30000" dirty="0">
                <a:solidFill>
                  <a:srgbClr val="008000"/>
                </a:solidFill>
              </a:rPr>
              <a:t>-5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323116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Within 5% error!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0" grpId="0"/>
      <p:bldP spid="41" grpId="0"/>
      <p:bldP spid="42" grpId="0"/>
      <p:bldP spid="43" grpId="0"/>
      <p:bldP spid="66" grpId="0"/>
      <p:bldP spid="71" grpId="0"/>
      <p:bldP spid="77" grpId="0"/>
      <p:bldP spid="79" grpId="0"/>
      <p:bldP spid="4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13"/>
          <p:cNvSpPr>
            <a:spLocks noChangeArrowheads="1"/>
          </p:cNvSpPr>
          <p:nvPr/>
        </p:nvSpPr>
        <p:spPr bwMode="auto">
          <a:xfrm>
            <a:off x="2438400" y="1092198"/>
            <a:ext cx="4267200" cy="2173288"/>
          </a:xfrm>
          <a:prstGeom prst="roundRect">
            <a:avLst>
              <a:gd name="adj" fmla="val 16667"/>
            </a:avLst>
          </a:prstGeom>
          <a:solidFill>
            <a:srgbClr val="99FF33">
              <a:alpha val="20000"/>
            </a:srgbClr>
          </a:solidFill>
          <a:ln w="28575">
            <a:solidFill>
              <a:srgbClr val="92D050"/>
            </a:solidFill>
            <a:round/>
            <a:headEnd/>
            <a:tailEnd/>
          </a:ln>
        </p:spPr>
        <p:txBody>
          <a:bodyPr lIns="45720" rIns="45720" anchor="ctr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000" dirty="0"/>
              <a:t>PRELIMINARY SETTING UP</a:t>
            </a:r>
          </a:p>
          <a:p>
            <a:pPr>
              <a:spcBef>
                <a:spcPts val="600"/>
              </a:spcBef>
              <a:buFont typeface="Times" charset="0"/>
              <a:buAutoNum type="arabicPeriod"/>
            </a:pPr>
            <a:r>
              <a:rPr lang="en-US" sz="2000" dirty="0"/>
              <a:t> Write the balanced equation.</a:t>
            </a:r>
          </a:p>
          <a:p>
            <a:pPr>
              <a:spcBef>
                <a:spcPts val="600"/>
              </a:spcBef>
              <a:buFont typeface="Times" charset="0"/>
              <a:buAutoNum type="arabicPeriod"/>
            </a:pPr>
            <a:r>
              <a:rPr lang="en-US" sz="2000" dirty="0"/>
              <a:t> Write the reaction quotient, </a:t>
            </a:r>
            <a:r>
              <a:rPr lang="en-US" sz="2000" i="1" dirty="0"/>
              <a:t>Q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  <a:buFont typeface="Times" charset="0"/>
              <a:buAutoNum type="arabicPeriod"/>
            </a:pPr>
            <a:r>
              <a:rPr lang="en-US" sz="2000" dirty="0"/>
              <a:t> Convert all amounts into the correct units (</a:t>
            </a:r>
            <a:r>
              <a:rPr lang="en-US" sz="2000" i="1" dirty="0"/>
              <a:t>M</a:t>
            </a:r>
            <a:r>
              <a:rPr lang="en-US" sz="2000" dirty="0"/>
              <a:t> or </a:t>
            </a:r>
            <a:r>
              <a:rPr lang="en-US" sz="2000" dirty="0" err="1"/>
              <a:t>atm</a:t>
            </a:r>
            <a:r>
              <a:rPr lang="en-US" sz="2000" dirty="0"/>
              <a:t>).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3448048"/>
            <a:ext cx="4876800" cy="3286125"/>
            <a:chOff x="2133600" y="3347044"/>
            <a:chExt cx="4876800" cy="3285333"/>
          </a:xfrm>
        </p:grpSpPr>
        <p:sp>
          <p:nvSpPr>
            <p:cNvPr id="84996" name="AutoShape 13"/>
            <p:cNvSpPr>
              <a:spLocks noChangeArrowheads="1"/>
            </p:cNvSpPr>
            <p:nvPr/>
          </p:nvSpPr>
          <p:spPr bwMode="auto">
            <a:xfrm>
              <a:off x="2133600" y="3347044"/>
              <a:ext cx="4876800" cy="32853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0000"/>
              </a:srgbClr>
            </a:solidFill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/>
                <a:t>WORKING ON THE REACTION TABLE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4"/>
              </a:pPr>
              <a:r>
                <a:rPr lang="en-US" sz="2000"/>
                <a:t> When reaction direction is not known, compare </a:t>
              </a:r>
              <a:r>
                <a:rPr lang="en-US" sz="2000" i="1"/>
                <a:t>Q</a:t>
              </a:r>
              <a:r>
                <a:rPr lang="en-US" sz="2000"/>
                <a:t> with </a:t>
              </a:r>
              <a:r>
                <a:rPr lang="en-US" sz="2000" i="1"/>
                <a:t>K</a:t>
              </a:r>
              <a:r>
                <a:rPr lang="en-US" sz="2000"/>
                <a:t>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4"/>
              </a:pPr>
              <a:r>
                <a:rPr lang="en-US" sz="2000"/>
                <a:t> Construct a reaction table.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4"/>
              </a:pPr>
              <a:endParaRPr lang="en-US" sz="1800"/>
            </a:p>
            <a:p>
              <a:pPr>
                <a:spcBef>
                  <a:spcPts val="600"/>
                </a:spcBef>
              </a:pPr>
              <a:endParaRPr lang="en-US" sz="1800"/>
            </a:p>
            <a:p>
              <a:pPr>
                <a:spcBef>
                  <a:spcPts val="600"/>
                </a:spcBef>
              </a:pPr>
              <a:endParaRPr lang="en-US" sz="1800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2819400" y="5454736"/>
              <a:ext cx="3467100" cy="1022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800" dirty="0">
                  <a:latin typeface="Arial" charset="0"/>
                  <a:ea typeface="+mn-ea"/>
                  <a:sym typeface="Wingdings"/>
                </a:rPr>
                <a:t> Check the sign of </a:t>
              </a:r>
              <a:r>
                <a:rPr lang="en-US" sz="1800" i="1" dirty="0">
                  <a:latin typeface="+mn-lt"/>
                  <a:ea typeface="+mn-ea"/>
                  <a:sym typeface="Wingdings"/>
                </a:rPr>
                <a:t>x</a:t>
              </a:r>
              <a:r>
                <a:rPr lang="en-US" sz="1800" dirty="0">
                  <a:latin typeface="Arial" charset="0"/>
                  <a:ea typeface="+mn-ea"/>
                  <a:sym typeface="Wingdings"/>
                </a:rPr>
                <a:t>, the change in the concentration (or pressure).</a:t>
              </a:r>
              <a:endParaRPr lang="en-US" sz="1800" dirty="0">
                <a:latin typeface="Arial" charset="0"/>
                <a:ea typeface="+mn-ea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Method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44718" y="1253671"/>
            <a:ext cx="8639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equilibrium mixture at 175°C is [A] = 2.8x10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 and [B] = 1.2x10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.  The molecular scenes below represent mixtures at various times during runs A-D of this reaction.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21386" y="584930"/>
            <a:ext cx="2097049" cy="584775"/>
            <a:chOff x="3664928" y="319314"/>
            <a:chExt cx="2097049" cy="584775"/>
          </a:xfrm>
        </p:grpSpPr>
        <p:sp>
          <p:nvSpPr>
            <p:cNvPr id="13" name="Rectangle 12"/>
            <p:cNvSpPr/>
            <p:nvPr/>
          </p:nvSpPr>
          <p:spPr>
            <a:xfrm>
              <a:off x="3664928" y="319314"/>
              <a:ext cx="20970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A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  <a:r>
                <a:rPr lang="en-US" sz="3200" dirty="0"/>
                <a:t>        </a:t>
              </a:r>
              <a:r>
                <a:rPr lang="en-US" sz="3200" dirty="0">
                  <a:solidFill>
                    <a:srgbClr val="0000FF"/>
                  </a:solidFill>
                </a:rPr>
                <a:t>B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FF"/>
                  </a:solidFill>
                </a:rPr>
                <a:t>g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)</a:t>
              </a:r>
              <a:r>
                <a:rPr lang="en-US" sz="3200" dirty="0"/>
                <a:t> </a:t>
              </a:r>
            </a:p>
          </p:txBody>
        </p:sp>
        <p:graphicFrame>
          <p:nvGraphicFramePr>
            <p:cNvPr id="53255" name="Object 36"/>
            <p:cNvGraphicFramePr>
              <a:graphicFrameLocks noChangeAspect="1"/>
            </p:cNvGraphicFramePr>
            <p:nvPr/>
          </p:nvGraphicFramePr>
          <p:xfrm>
            <a:off x="4393291" y="524254"/>
            <a:ext cx="551466" cy="224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341" r:id="rId3" imgW="358088" imgH="176688" progId="ChemDraw.Document.6.0">
                    <p:embed/>
                  </p:oleObj>
                </mc:Choice>
                <mc:Fallback>
                  <p:oleObj r:id="rId3" imgW="358088" imgH="176688" progId="ChemDraw.Document.6.0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3291" y="524254"/>
                          <a:ext cx="551466" cy="224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75491" y="2441548"/>
            <a:ext cx="8050108" cy="2519757"/>
            <a:chOff x="513763" y="2753036"/>
            <a:chExt cx="8050108" cy="2519757"/>
          </a:xfrm>
        </p:grpSpPr>
        <p:pic>
          <p:nvPicPr>
            <p:cNvPr id="6113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763" y="3161854"/>
              <a:ext cx="8050108" cy="211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97860" y="2762868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8891" y="2767784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931" y="2753036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5807" y="2767783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0770" y="151803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Clicker question (AC):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0831" y="6169686"/>
            <a:ext cx="494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Which mixture is at equilibrium?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63468" y="1031575"/>
            <a:ext cx="5788025" cy="5147508"/>
            <a:chOff x="1373188" y="1187056"/>
            <a:chExt cx="5788025" cy="5382890"/>
          </a:xfrm>
        </p:grpSpPr>
        <p:sp>
          <p:nvSpPr>
            <p:cNvPr id="86019" name="AutoShape 13"/>
            <p:cNvSpPr>
              <a:spLocks noChangeArrowheads="1"/>
            </p:cNvSpPr>
            <p:nvPr/>
          </p:nvSpPr>
          <p:spPr bwMode="auto">
            <a:xfrm>
              <a:off x="1373188" y="1187056"/>
              <a:ext cx="5788025" cy="5382890"/>
            </a:xfrm>
            <a:prstGeom prst="roundRect">
              <a:avLst>
                <a:gd name="adj" fmla="val 16667"/>
              </a:avLst>
            </a:prstGeom>
            <a:solidFill>
              <a:srgbClr val="FFCCFF">
                <a:alpha val="20000"/>
              </a:srgbClr>
            </a:solidFill>
            <a:ln w="28575">
              <a:solidFill>
                <a:srgbClr val="FF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 dirty="0"/>
                <a:t>SOLVING FOR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 AND EQUILIBRIUM QUANTITIES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6"/>
              </a:pPr>
              <a:r>
                <a:rPr lang="en-US" sz="2000" dirty="0"/>
                <a:t> Substitute the quantities into </a:t>
              </a:r>
              <a:r>
                <a:rPr lang="en-US" sz="2000" i="1" dirty="0"/>
                <a:t>K </a:t>
              </a:r>
              <a:r>
                <a:rPr lang="en-US" sz="2000" dirty="0"/>
                <a:t>equation.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6"/>
              </a:pPr>
              <a:r>
                <a:rPr lang="en-US" sz="2000" dirty="0"/>
                <a:t> To simplify the math, assume that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 is negligible: </a:t>
              </a:r>
            </a:p>
            <a:p>
              <a:pPr algn="ctr">
                <a:spcBef>
                  <a:spcPts val="600"/>
                </a:spcBef>
              </a:pPr>
              <a:r>
                <a:rPr lang="en-US" sz="2000" dirty="0"/>
                <a:t>([A]</a:t>
              </a:r>
              <a:r>
                <a:rPr lang="en-US" sz="2000" baseline="-25000" dirty="0"/>
                <a:t>init</a:t>
              </a:r>
              <a:r>
                <a:rPr lang="en-US" sz="2000" dirty="0"/>
                <a:t> –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 = [A]</a:t>
              </a:r>
              <a:r>
                <a:rPr lang="en-US" sz="2000" baseline="-25000" dirty="0" err="1"/>
                <a:t>eq</a:t>
              </a:r>
              <a:r>
                <a:rPr lang="en-US" sz="2000" dirty="0"/>
                <a:t> ≈ [A]</a:t>
              </a:r>
              <a:r>
                <a:rPr lang="en-US" sz="2000" baseline="-25000" dirty="0"/>
                <a:t>init</a:t>
              </a:r>
              <a:r>
                <a:rPr lang="en-US" sz="2000" dirty="0"/>
                <a:t>)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r>
                <a:rPr lang="en-US" sz="2000" dirty="0"/>
                <a:t> Solve for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r>
                <a:rPr lang="en-US" sz="2000" dirty="0"/>
                <a:t> Find the equilibrium quantities.</a:t>
              </a:r>
            </a:p>
            <a:p>
              <a:pPr>
                <a:spcBef>
                  <a:spcPts val="600"/>
                </a:spcBef>
              </a:pPr>
              <a:endParaRPr lang="en-US" sz="2000" dirty="0"/>
            </a:p>
            <a:p>
              <a:pPr>
                <a:spcBef>
                  <a:spcPts val="600"/>
                </a:spcBef>
              </a:pPr>
              <a:endParaRPr lang="en-US" sz="1800" dirty="0"/>
            </a:p>
          </p:txBody>
        </p:sp>
        <p:sp>
          <p:nvSpPr>
            <p:cNvPr id="86020" name="AutoShape 13"/>
            <p:cNvSpPr>
              <a:spLocks noChangeArrowheads="1"/>
            </p:cNvSpPr>
            <p:nvPr/>
          </p:nvSpPr>
          <p:spPr bwMode="auto">
            <a:xfrm>
              <a:off x="2286000" y="5714958"/>
              <a:ext cx="3962400" cy="7150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sz="1800">
                  <a:sym typeface="Wingdings" pitchFamily="2" charset="2"/>
                </a:rPr>
                <a:t> Check to see that calculated values give the known </a:t>
              </a:r>
              <a:r>
                <a:rPr lang="en-US" sz="1800" i="1">
                  <a:sym typeface="Wingdings" pitchFamily="2" charset="2"/>
                </a:rPr>
                <a:t>K</a:t>
              </a:r>
              <a:r>
                <a:rPr lang="en-US" sz="1800">
                  <a:sym typeface="Wingdings" pitchFamily="2" charset="2"/>
                </a:rPr>
                <a:t>.</a:t>
              </a:r>
              <a:endParaRPr lang="en-US" sz="1800"/>
            </a:p>
          </p:txBody>
        </p:sp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2286000" y="4000757"/>
              <a:ext cx="3962400" cy="10674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800" dirty="0">
                  <a:latin typeface="Arial" charset="0"/>
                  <a:ea typeface="+mn-ea"/>
                  <a:sym typeface="Wingdings"/>
                </a:rPr>
                <a:t> Check that assumption is justified (&lt;5% error). If not, solve quadratic equation for </a:t>
              </a:r>
              <a:r>
                <a:rPr lang="en-US" sz="1800" i="1" dirty="0">
                  <a:latin typeface="+mn-lt"/>
                  <a:ea typeface="+mn-ea"/>
                  <a:sym typeface="Wingdings"/>
                </a:rPr>
                <a:t>x</a:t>
              </a:r>
              <a:r>
                <a:rPr lang="en-US" sz="1800" dirty="0">
                  <a:latin typeface="Arial" charset="0"/>
                  <a:ea typeface="+mn-ea"/>
                  <a:sym typeface="Wingdings"/>
                </a:rPr>
                <a:t>.</a:t>
              </a:r>
              <a:endParaRPr lang="en-US" sz="1800" dirty="0">
                <a:latin typeface="Arial" charset="0"/>
                <a:ea typeface="+mn-ea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9E2286-BD41-47B7-94AE-99B3B591A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D0282-ACDA-49DB-AD2B-C3EE8D55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B4B5D-71BB-492A-87BE-B4D3483E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8" y="271057"/>
            <a:ext cx="7088902" cy="63641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A983131-DCB4-470F-8C88-04BD4F96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056" y="5722936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38907B3-A365-4BA6-AA51-771A6449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455" y="592215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5197AF2-C69D-4E03-96FF-85671E6A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109" y="6189464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575FA25-EABF-4BAC-8B77-E71D5E5F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786" y="6411313"/>
            <a:ext cx="215215" cy="2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62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44718" y="1253671"/>
            <a:ext cx="86396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The equilibrium mixture at 175°C is [A] = 2.8x10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 and [B] = 1.2x10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.  The molecular scenes below represent mixtures at various times during runs A-D of this reaction.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3621386" y="584930"/>
            <a:ext cx="2097049" cy="584775"/>
            <a:chOff x="3664928" y="319314"/>
            <a:chExt cx="2097049" cy="584775"/>
          </a:xfrm>
        </p:grpSpPr>
        <p:sp>
          <p:nvSpPr>
            <p:cNvPr id="13" name="Rectangle 12"/>
            <p:cNvSpPr/>
            <p:nvPr/>
          </p:nvSpPr>
          <p:spPr>
            <a:xfrm>
              <a:off x="3664928" y="319314"/>
              <a:ext cx="20970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A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>
                  <a:solidFill>
                    <a:srgbClr val="FF0000"/>
                  </a:solidFill>
                </a:rPr>
                <a:t>)</a:t>
              </a:r>
              <a:r>
                <a:rPr lang="en-US" sz="3200" dirty="0"/>
                <a:t>        </a:t>
              </a:r>
              <a:r>
                <a:rPr lang="en-US" sz="3200" dirty="0">
                  <a:solidFill>
                    <a:srgbClr val="0000FF"/>
                  </a:solidFill>
                </a:rPr>
                <a:t>B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(</a:t>
              </a:r>
              <a:r>
                <a:rPr lang="en-US" sz="3200" i="1" baseline="-25000" dirty="0">
                  <a:solidFill>
                    <a:srgbClr val="0000FF"/>
                  </a:solidFill>
                </a:rPr>
                <a:t>g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)</a:t>
              </a:r>
              <a:r>
                <a:rPr lang="en-US" sz="3200" dirty="0"/>
                <a:t> </a:t>
              </a:r>
            </a:p>
          </p:txBody>
        </p:sp>
        <p:graphicFrame>
          <p:nvGraphicFramePr>
            <p:cNvPr id="53255" name="Object 36"/>
            <p:cNvGraphicFramePr>
              <a:graphicFrameLocks noChangeAspect="1"/>
            </p:cNvGraphicFramePr>
            <p:nvPr/>
          </p:nvGraphicFramePr>
          <p:xfrm>
            <a:off x="4393291" y="524254"/>
            <a:ext cx="551466" cy="224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8987" r:id="rId3" imgW="358088" imgH="176688" progId="ChemDraw.Document.6.0">
                    <p:embed/>
                  </p:oleObj>
                </mc:Choice>
                <mc:Fallback>
                  <p:oleObj r:id="rId3" imgW="358088" imgH="176688" progId="ChemDraw.Document.6.0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3291" y="524254"/>
                          <a:ext cx="551466" cy="224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875491" y="2441548"/>
            <a:ext cx="8050108" cy="2519757"/>
            <a:chOff x="513763" y="2753036"/>
            <a:chExt cx="8050108" cy="2519757"/>
          </a:xfrm>
        </p:grpSpPr>
        <p:pic>
          <p:nvPicPr>
            <p:cNvPr id="6113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3763" y="3161854"/>
              <a:ext cx="8050108" cy="2110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297860" y="2762868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8891" y="2767784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931" y="2753036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5807" y="2767783"/>
              <a:ext cx="589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0770" y="151803"/>
            <a:ext cx="356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3333FF"/>
                </a:solidFill>
              </a:rPr>
              <a:t>Clicker question (AC):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0831" y="6169686"/>
            <a:ext cx="494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Which mixture is at equilibrium?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729742" y="196645"/>
            <a:ext cx="3505200" cy="819150"/>
            <a:chOff x="457200" y="1524000"/>
            <a:chExt cx="3505200" cy="819152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57200" y="1524000"/>
              <a:ext cx="2590800" cy="819152"/>
              <a:chOff x="1981200" y="1219200"/>
              <a:chExt cx="2590800" cy="819152"/>
            </a:xfrm>
          </p:grpSpPr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1981200" y="1371600"/>
                <a:ext cx="6858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i="1"/>
                  <a:t>K</a:t>
                </a:r>
                <a:r>
                  <a:rPr lang="en-US" sz="2000" b="0" baseline="-25000"/>
                  <a:t>c</a:t>
                </a:r>
                <a:r>
                  <a:rPr lang="en-US" sz="2000" b="0"/>
                  <a:t> =</a:t>
                </a:r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2438400" y="1219200"/>
                <a:ext cx="838200" cy="781051"/>
                <a:chOff x="1488" y="2832"/>
                <a:chExt cx="528" cy="492"/>
              </a:xfrm>
            </p:grpSpPr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/>
                    <a:t>[B]</a:t>
                  </a:r>
                </a:p>
              </p:txBody>
            </p:sp>
            <p:sp>
              <p:nvSpPr>
                <p:cNvPr id="3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 dirty="0"/>
                    <a:t>[A]</a:t>
                  </a:r>
                </a:p>
              </p:txBody>
            </p:sp>
            <p:sp>
              <p:nvSpPr>
                <p:cNvPr id="35" name="Line 20"/>
                <p:cNvSpPr>
                  <a:spLocks noChangeShapeType="1"/>
                </p:cNvSpPr>
                <p:nvPr/>
              </p:nvSpPr>
              <p:spPr bwMode="auto">
                <a:xfrm>
                  <a:off x="1608" y="3072"/>
                  <a:ext cx="3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124200" y="1219201"/>
                <a:ext cx="1447800" cy="819151"/>
                <a:chOff x="1872" y="2832"/>
                <a:chExt cx="912" cy="516"/>
              </a:xfrm>
            </p:grpSpPr>
            <p:sp>
              <p:nvSpPr>
                <p:cNvPr id="2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72" y="2952"/>
                  <a:ext cx="21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=</a:t>
                  </a:r>
                </a:p>
              </p:txBody>
            </p:sp>
            <p:sp>
              <p:nvSpPr>
                <p:cNvPr id="3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16" y="2832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 dirty="0"/>
                    <a:t>1.2x10</a:t>
                  </a:r>
                  <a:r>
                    <a:rPr lang="en-US" sz="2000" b="0" baseline="30000" dirty="0"/>
                    <a:t>-4</a:t>
                  </a:r>
                  <a:endParaRPr lang="en-US" sz="2000" b="0" dirty="0"/>
                </a:p>
              </p:txBody>
            </p:sp>
            <p:sp>
              <p:nvSpPr>
                <p:cNvPr id="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6" y="3096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2.8x10</a:t>
                  </a:r>
                  <a:r>
                    <a:rPr lang="en-US" sz="2000" b="0" baseline="30000"/>
                    <a:t>-4</a:t>
                  </a:r>
                  <a:endParaRPr lang="en-US" sz="2000" b="0"/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>
                  <a:off x="2070" y="3096"/>
                  <a:ext cx="66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971800" y="16764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/>
                <a:t>=  0.43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57312" y="4951190"/>
            <a:ext cx="1277841" cy="781049"/>
            <a:chOff x="2138512" y="1219200"/>
            <a:chExt cx="1277841" cy="781051"/>
          </a:xfrm>
        </p:grpSpPr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2138512" y="1381432"/>
              <a:ext cx="685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i="1" dirty="0">
                  <a:solidFill>
                    <a:srgbClr val="7030A0"/>
                  </a:solidFill>
                </a:rPr>
                <a:t>Q</a:t>
              </a:r>
              <a:r>
                <a:rPr lang="en-US" sz="2000" b="0" dirty="0"/>
                <a:t> =</a:t>
              </a:r>
            </a:p>
          </p:txBody>
        </p: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2438400" y="1219200"/>
              <a:ext cx="838200" cy="781051"/>
              <a:chOff x="1488" y="2832"/>
              <a:chExt cx="528" cy="492"/>
            </a:xfrm>
          </p:grpSpPr>
          <p:sp>
            <p:nvSpPr>
              <p:cNvPr id="46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# B</a:t>
                </a:r>
              </a:p>
            </p:txBody>
          </p:sp>
          <p:sp>
            <p:nvSpPr>
              <p:cNvPr id="47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# A </a:t>
                </a:r>
              </a:p>
            </p:txBody>
          </p:sp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>
                <a:off x="1608" y="3072"/>
                <a:ext cx="3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3075040" y="1390037"/>
              <a:ext cx="341313" cy="40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/>
                <a:t>=</a:t>
              </a:r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1219200" y="4946273"/>
            <a:ext cx="1199536" cy="781049"/>
            <a:chOff x="2438400" y="1219200"/>
            <a:chExt cx="1199536" cy="781051"/>
          </a:xfrm>
        </p:grpSpPr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2438400" y="1219200"/>
              <a:ext cx="838200" cy="781051"/>
              <a:chOff x="1488" y="2832"/>
              <a:chExt cx="528" cy="492"/>
            </a:xfrm>
          </p:grpSpPr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8</a:t>
                </a:r>
              </a:p>
            </p:txBody>
          </p: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2 </a:t>
                </a:r>
              </a:p>
            </p:txBody>
          </p:sp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>
                <a:off x="1608" y="3072"/>
                <a:ext cx="3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3075040" y="1390037"/>
              <a:ext cx="562896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/>
                <a:t>= </a:t>
              </a:r>
              <a:r>
                <a:rPr lang="en-US" sz="2000" b="0" dirty="0">
                  <a:solidFill>
                    <a:srgbClr val="7030A0"/>
                  </a:solidFill>
                </a:rPr>
                <a:t>4</a:t>
              </a:r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3092249" y="4961023"/>
            <a:ext cx="1548581" cy="781049"/>
            <a:chOff x="2438400" y="1219200"/>
            <a:chExt cx="1548581" cy="781051"/>
          </a:xfrm>
        </p:grpSpPr>
        <p:grpSp>
          <p:nvGrpSpPr>
            <p:cNvPr id="43" name="Group 29"/>
            <p:cNvGrpSpPr>
              <a:grpSpLocks/>
            </p:cNvGrpSpPr>
            <p:nvPr/>
          </p:nvGrpSpPr>
          <p:grpSpPr bwMode="auto">
            <a:xfrm>
              <a:off x="2438400" y="1219200"/>
              <a:ext cx="838200" cy="781051"/>
              <a:chOff x="1488" y="2832"/>
              <a:chExt cx="528" cy="492"/>
            </a:xfrm>
          </p:grpSpPr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3</a:t>
                </a:r>
              </a:p>
            </p:txBody>
          </p:sp>
          <p:sp>
            <p:nvSpPr>
              <p:cNvPr id="49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7 </a:t>
                </a:r>
              </a:p>
            </p:txBody>
          </p:sp>
          <p:sp>
            <p:nvSpPr>
              <p:cNvPr id="50" name="Line 20"/>
              <p:cNvSpPr>
                <a:spLocks noChangeShapeType="1"/>
              </p:cNvSpPr>
              <p:nvPr/>
            </p:nvSpPr>
            <p:spPr bwMode="auto">
              <a:xfrm>
                <a:off x="1608" y="3072"/>
                <a:ext cx="3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Text Box 22"/>
            <p:cNvSpPr txBox="1">
              <a:spLocks noChangeArrowheads="1"/>
            </p:cNvSpPr>
            <p:nvPr/>
          </p:nvSpPr>
          <p:spPr bwMode="auto">
            <a:xfrm>
              <a:off x="3075039" y="1390037"/>
              <a:ext cx="91194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/>
                <a:t>= </a:t>
              </a:r>
              <a:r>
                <a:rPr lang="en-US" sz="2000" b="0" dirty="0">
                  <a:solidFill>
                    <a:srgbClr val="7030A0"/>
                  </a:solidFill>
                </a:rPr>
                <a:t>0.43</a:t>
              </a:r>
            </a:p>
          </p:txBody>
        </p:sp>
      </p:grp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5102949" y="4949518"/>
            <a:ext cx="1548581" cy="781049"/>
            <a:chOff x="2438400" y="1219200"/>
            <a:chExt cx="1548581" cy="781051"/>
          </a:xfrm>
        </p:grpSpPr>
        <p:grpSp>
          <p:nvGrpSpPr>
            <p:cNvPr id="56" name="Group 29"/>
            <p:cNvGrpSpPr>
              <a:grpSpLocks/>
            </p:cNvGrpSpPr>
            <p:nvPr/>
          </p:nvGrpSpPr>
          <p:grpSpPr bwMode="auto">
            <a:xfrm>
              <a:off x="2438400" y="1219200"/>
              <a:ext cx="838200" cy="781051"/>
              <a:chOff x="1488" y="2832"/>
              <a:chExt cx="528" cy="492"/>
            </a:xfrm>
          </p:grpSpPr>
          <p:sp>
            <p:nvSpPr>
              <p:cNvPr id="58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4</a:t>
                </a:r>
              </a:p>
            </p:txBody>
          </p:sp>
          <p:sp>
            <p:nvSpPr>
              <p:cNvPr id="59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6</a:t>
                </a:r>
              </a:p>
            </p:txBody>
          </p:sp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>
                <a:off x="1608" y="3072"/>
                <a:ext cx="3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Text Box 22"/>
            <p:cNvSpPr txBox="1">
              <a:spLocks noChangeArrowheads="1"/>
            </p:cNvSpPr>
            <p:nvPr/>
          </p:nvSpPr>
          <p:spPr bwMode="auto">
            <a:xfrm>
              <a:off x="3075039" y="1390037"/>
              <a:ext cx="91194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/>
                <a:t>= </a:t>
              </a:r>
              <a:r>
                <a:rPr lang="en-US" sz="2000" b="0" dirty="0">
                  <a:solidFill>
                    <a:srgbClr val="7030A0"/>
                  </a:solidFill>
                </a:rPr>
                <a:t>0.67</a:t>
              </a:r>
            </a:p>
          </p:txBody>
        </p:sp>
      </p:grpSp>
      <p:grpSp>
        <p:nvGrpSpPr>
          <p:cNvPr id="61" name="Group 31"/>
          <p:cNvGrpSpPr>
            <a:grpSpLocks/>
          </p:cNvGrpSpPr>
          <p:nvPr/>
        </p:nvGrpSpPr>
        <p:grpSpPr bwMode="auto">
          <a:xfrm>
            <a:off x="7074322" y="4939686"/>
            <a:ext cx="1548581" cy="781049"/>
            <a:chOff x="2438400" y="1219200"/>
            <a:chExt cx="1548581" cy="781051"/>
          </a:xfrm>
        </p:grpSpPr>
        <p:grpSp>
          <p:nvGrpSpPr>
            <p:cNvPr id="62" name="Group 29"/>
            <p:cNvGrpSpPr>
              <a:grpSpLocks/>
            </p:cNvGrpSpPr>
            <p:nvPr/>
          </p:nvGrpSpPr>
          <p:grpSpPr bwMode="auto">
            <a:xfrm>
              <a:off x="2438400" y="1219200"/>
              <a:ext cx="838200" cy="781051"/>
              <a:chOff x="1488" y="2832"/>
              <a:chExt cx="528" cy="492"/>
            </a:xfrm>
          </p:grpSpPr>
          <p:sp>
            <p:nvSpPr>
              <p:cNvPr id="64" name="Text Box 18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2</a:t>
                </a:r>
              </a:p>
            </p:txBody>
          </p: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>
                <a:off x="1488" y="3072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0" dirty="0"/>
                  <a:t>8</a:t>
                </a:r>
              </a:p>
            </p:txBody>
          </p:sp>
          <p:sp>
            <p:nvSpPr>
              <p:cNvPr id="66" name="Line 20"/>
              <p:cNvSpPr>
                <a:spLocks noChangeShapeType="1"/>
              </p:cNvSpPr>
              <p:nvPr/>
            </p:nvSpPr>
            <p:spPr bwMode="auto">
              <a:xfrm>
                <a:off x="1608" y="3072"/>
                <a:ext cx="3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3075039" y="1390037"/>
              <a:ext cx="91194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/>
                <a:t>= </a:t>
              </a:r>
              <a:r>
                <a:rPr lang="en-US" sz="2000" b="0" dirty="0">
                  <a:solidFill>
                    <a:srgbClr val="7030A0"/>
                  </a:solidFill>
                </a:rPr>
                <a:t>0.25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76568" y="5005053"/>
            <a:ext cx="8986684" cy="111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5703</Words>
  <Application>Microsoft Office PowerPoint</Application>
  <PresentationFormat>On-screen Show (4:3)</PresentationFormat>
  <Paragraphs>1132</Paragraphs>
  <Slides>81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5" baseType="lpstr">
      <vt:lpstr>Arial</vt:lpstr>
      <vt:lpstr>Arial Unicode MS</vt:lpstr>
      <vt:lpstr>Calibri</vt:lpstr>
      <vt:lpstr>Symbol</vt:lpstr>
      <vt:lpstr>Times</vt:lpstr>
      <vt:lpstr>Times New Roman</vt:lpstr>
      <vt:lpstr>Wingdings 2</vt:lpstr>
      <vt:lpstr>Office Theme</vt:lpstr>
      <vt:lpstr>Example</vt:lpstr>
      <vt:lpstr>1_Example</vt:lpstr>
      <vt:lpstr>2_Example</vt:lpstr>
      <vt:lpstr>1_Office Theme</vt:lpstr>
      <vt:lpstr>CS ChemDraw Drawing</vt:lpstr>
      <vt:lpstr>Equation</vt:lpstr>
      <vt:lpstr>PowerPoint Presentation</vt:lpstr>
      <vt:lpstr>Equilibrium Constant</vt:lpstr>
      <vt:lpstr>I have K, now what?</vt:lpstr>
      <vt:lpstr>Reaction Quotient</vt:lpstr>
      <vt:lpstr>Reaction Quotient</vt:lpstr>
      <vt:lpstr>Reaction Quotient</vt:lpstr>
      <vt:lpstr>Reaction Quotient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Affect Equilibrium</vt:lpstr>
      <vt:lpstr>Factors that Affect Equilibrium</vt:lpstr>
      <vt:lpstr>PowerPoint Presentation</vt:lpstr>
      <vt:lpstr>Change in Concentrations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Affect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Affect Equilibrium</vt:lpstr>
      <vt:lpstr>Arrhenius Equation</vt:lpstr>
      <vt:lpstr>PowerPoint Presentation</vt:lpstr>
      <vt:lpstr>PowerPoint Presentation</vt:lpstr>
      <vt:lpstr>PowerPoint Presentation</vt:lpstr>
      <vt:lpstr>PowerPoint Presentation</vt:lpstr>
      <vt:lpstr>Factors that Affect Equilibrium</vt:lpstr>
      <vt:lpstr>PowerPoint Presentation</vt:lpstr>
      <vt:lpstr>PowerPoint Presentation</vt:lpstr>
      <vt:lpstr>Factors that Affect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ICE Method</vt:lpstr>
      <vt:lpstr>ICE Method</vt:lpstr>
      <vt:lpstr>ICE Method</vt:lpstr>
      <vt:lpstr>ICE Method</vt:lpstr>
      <vt:lpstr>ICE Method</vt:lpstr>
      <vt:lpstr>ICE Method</vt:lpstr>
      <vt:lpstr>ICE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120</cp:revision>
  <dcterms:created xsi:type="dcterms:W3CDTF">2006-08-16T00:00:00Z</dcterms:created>
  <dcterms:modified xsi:type="dcterms:W3CDTF">2019-02-19T14:43:02Z</dcterms:modified>
</cp:coreProperties>
</file>